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3"/>
  </p:notesMasterIdLst>
  <p:sldIdLst>
    <p:sldId id="289" r:id="rId3"/>
    <p:sldId id="275" r:id="rId4"/>
    <p:sldId id="290" r:id="rId5"/>
    <p:sldId id="277" r:id="rId6"/>
    <p:sldId id="291" r:id="rId7"/>
    <p:sldId id="292" r:id="rId8"/>
    <p:sldId id="276" r:id="rId9"/>
    <p:sldId id="281" r:id="rId10"/>
    <p:sldId id="283" r:id="rId11"/>
    <p:sldId id="282" r:id="rId12"/>
    <p:sldId id="286" r:id="rId13"/>
    <p:sldId id="287" r:id="rId14"/>
    <p:sldId id="288" r:id="rId15"/>
    <p:sldId id="293" r:id="rId16"/>
    <p:sldId id="294" r:id="rId17"/>
    <p:sldId id="260" r:id="rId18"/>
    <p:sldId id="264" r:id="rId19"/>
    <p:sldId id="261" r:id="rId20"/>
    <p:sldId id="265" r:id="rId21"/>
    <p:sldId id="266" r:id="rId22"/>
    <p:sldId id="267" r:id="rId23"/>
    <p:sldId id="295" r:id="rId24"/>
    <p:sldId id="270" r:id="rId25"/>
    <p:sldId id="271" r:id="rId26"/>
    <p:sldId id="272" r:id="rId27"/>
    <p:sldId id="273" r:id="rId28"/>
    <p:sldId id="285" r:id="rId29"/>
    <p:sldId id="262" r:id="rId30"/>
    <p:sldId id="263" r:id="rId31"/>
    <p:sldId id="27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1823" autoAdjust="0"/>
  </p:normalViewPr>
  <p:slideViewPr>
    <p:cSldViewPr snapToGrid="0">
      <p:cViewPr varScale="1">
        <p:scale>
          <a:sx n="52" d="100"/>
          <a:sy n="52" d="100"/>
        </p:scale>
        <p:origin x="145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16A9B4-CD13-4F16-9974-611E56A80101}" type="datetimeFigureOut">
              <a:rPr lang="en-US" smtClean="0"/>
              <a:t>9/3/2018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902C4-7A5C-4308-8E41-994828453B6E}" type="slidenum">
              <a:rPr lang="en-US" smtClean="0"/>
              <a:t>‹#›</a:t>
            </a:fld>
            <a:endParaRPr lang="en-US"/>
          </a:p>
        </p:txBody>
      </p:sp>
    </p:spTree>
    <p:extLst>
      <p:ext uri="{BB962C8B-B14F-4D97-AF65-F5344CB8AC3E}">
        <p14:creationId xmlns:p14="http://schemas.microsoft.com/office/powerpoint/2010/main" val="2705535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1</a:t>
            </a:fld>
            <a:endParaRPr lang="en-US"/>
          </a:p>
        </p:txBody>
      </p:sp>
    </p:spTree>
    <p:extLst>
      <p:ext uri="{BB962C8B-B14F-4D97-AF65-F5344CB8AC3E}">
        <p14:creationId xmlns:p14="http://schemas.microsoft.com/office/powerpoint/2010/main" val="661113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10</a:t>
            </a:fld>
            <a:endParaRPr lang="en-US"/>
          </a:p>
        </p:txBody>
      </p:sp>
    </p:spTree>
    <p:extLst>
      <p:ext uri="{BB962C8B-B14F-4D97-AF65-F5344CB8AC3E}">
        <p14:creationId xmlns:p14="http://schemas.microsoft.com/office/powerpoint/2010/main" val="77639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11</a:t>
            </a:fld>
            <a:endParaRPr lang="en-US"/>
          </a:p>
        </p:txBody>
      </p:sp>
    </p:spTree>
    <p:extLst>
      <p:ext uri="{BB962C8B-B14F-4D97-AF65-F5344CB8AC3E}">
        <p14:creationId xmlns:p14="http://schemas.microsoft.com/office/powerpoint/2010/main" val="27883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12</a:t>
            </a:fld>
            <a:endParaRPr lang="en-US"/>
          </a:p>
        </p:txBody>
      </p:sp>
    </p:spTree>
    <p:extLst>
      <p:ext uri="{BB962C8B-B14F-4D97-AF65-F5344CB8AC3E}">
        <p14:creationId xmlns:p14="http://schemas.microsoft.com/office/powerpoint/2010/main" val="3350122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13</a:t>
            </a:fld>
            <a:endParaRPr lang="en-US"/>
          </a:p>
        </p:txBody>
      </p:sp>
    </p:spTree>
    <p:extLst>
      <p:ext uri="{BB962C8B-B14F-4D97-AF65-F5344CB8AC3E}">
        <p14:creationId xmlns:p14="http://schemas.microsoft.com/office/powerpoint/2010/main" val="1879454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14</a:t>
            </a:fld>
            <a:endParaRPr lang="en-US"/>
          </a:p>
        </p:txBody>
      </p:sp>
    </p:spTree>
    <p:extLst>
      <p:ext uri="{BB962C8B-B14F-4D97-AF65-F5344CB8AC3E}">
        <p14:creationId xmlns:p14="http://schemas.microsoft.com/office/powerpoint/2010/main" val="1038496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15</a:t>
            </a:fld>
            <a:endParaRPr lang="en-US"/>
          </a:p>
        </p:txBody>
      </p:sp>
    </p:spTree>
    <p:extLst>
      <p:ext uri="{BB962C8B-B14F-4D97-AF65-F5344CB8AC3E}">
        <p14:creationId xmlns:p14="http://schemas.microsoft.com/office/powerpoint/2010/main" val="3671691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dirty="0"/>
              <a:t>Logic Apps can</a:t>
            </a:r>
            <a:r>
              <a:rPr lang="en-NZ" b="0" baseline="0" dirty="0"/>
              <a:t> integrate with “anything” (APIs) and solve small or complex problems. Automation in a secure and reliable environment fast and easy.</a:t>
            </a:r>
          </a:p>
          <a:p>
            <a:endParaRPr lang="en-NZ" b="1" dirty="0"/>
          </a:p>
          <a:p>
            <a:r>
              <a:rPr lang="en-NZ" b="1" dirty="0"/>
              <a:t>Connect Anything:</a:t>
            </a:r>
          </a:p>
          <a:p>
            <a:r>
              <a:rPr lang="en-NZ" dirty="0"/>
              <a:t>On-premises,</a:t>
            </a:r>
            <a:r>
              <a:rPr lang="en-NZ" baseline="0" dirty="0"/>
              <a:t> hybrid and cloud</a:t>
            </a:r>
          </a:p>
          <a:p>
            <a:r>
              <a:rPr lang="en-NZ" baseline="0" dirty="0"/>
              <a:t>Mission critical, complex integration scenarios</a:t>
            </a:r>
          </a:p>
          <a:p>
            <a:r>
              <a:rPr lang="en-NZ" baseline="0" dirty="0"/>
              <a:t>Business productivity</a:t>
            </a:r>
          </a:p>
          <a:p>
            <a:endParaRPr lang="en-NZ" baseline="0" dirty="0"/>
          </a:p>
          <a:p>
            <a:r>
              <a:rPr lang="en-NZ" b="1" baseline="0" dirty="0"/>
              <a:t>Agile Business:</a:t>
            </a:r>
          </a:p>
          <a:p>
            <a:r>
              <a:rPr lang="en-NZ" baseline="0" dirty="0"/>
              <a:t>Quickly create workflows</a:t>
            </a:r>
          </a:p>
          <a:p>
            <a:r>
              <a:rPr lang="en-NZ" baseline="0" dirty="0"/>
              <a:t>Position to the future API centric</a:t>
            </a:r>
          </a:p>
          <a:p>
            <a:endParaRPr lang="en-NZ" baseline="0" dirty="0"/>
          </a:p>
          <a:p>
            <a:r>
              <a:rPr lang="en-NZ" b="1" baseline="0" dirty="0"/>
              <a:t>Transform Business:</a:t>
            </a:r>
          </a:p>
          <a:p>
            <a:r>
              <a:rPr lang="en-NZ" baseline="0" dirty="0"/>
              <a:t>Extract value from both (on-premises and cloud apps)</a:t>
            </a:r>
          </a:p>
          <a:p>
            <a:r>
              <a:rPr lang="en-NZ" baseline="0" dirty="0"/>
              <a:t>Build Holistic integration solutions.</a:t>
            </a:r>
          </a:p>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16</a:t>
            </a:fld>
            <a:endParaRPr lang="en-US"/>
          </a:p>
        </p:txBody>
      </p:sp>
    </p:spTree>
    <p:extLst>
      <p:ext uri="{BB962C8B-B14F-4D97-AF65-F5344CB8AC3E}">
        <p14:creationId xmlns:p14="http://schemas.microsoft.com/office/powerpoint/2010/main" val="307506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17</a:t>
            </a:fld>
            <a:endParaRPr lang="en-US"/>
          </a:p>
        </p:txBody>
      </p:sp>
    </p:spTree>
    <p:extLst>
      <p:ext uri="{BB962C8B-B14F-4D97-AF65-F5344CB8AC3E}">
        <p14:creationId xmlns:p14="http://schemas.microsoft.com/office/powerpoint/2010/main" val="3045707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18</a:t>
            </a:fld>
            <a:endParaRPr lang="en-US"/>
          </a:p>
        </p:txBody>
      </p:sp>
    </p:spTree>
    <p:extLst>
      <p:ext uri="{BB962C8B-B14F-4D97-AF65-F5344CB8AC3E}">
        <p14:creationId xmlns:p14="http://schemas.microsoft.com/office/powerpoint/2010/main" val="3260007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19</a:t>
            </a:fld>
            <a:endParaRPr lang="en-US"/>
          </a:p>
        </p:txBody>
      </p:sp>
    </p:spTree>
    <p:extLst>
      <p:ext uri="{BB962C8B-B14F-4D97-AF65-F5344CB8AC3E}">
        <p14:creationId xmlns:p14="http://schemas.microsoft.com/office/powerpoint/2010/main" val="1916452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 Compute Serverless Events</a:t>
            </a:r>
          </a:p>
        </p:txBody>
      </p:sp>
      <p:sp>
        <p:nvSpPr>
          <p:cNvPr id="4" name="Slide Number Placeholder 3"/>
          <p:cNvSpPr>
            <a:spLocks noGrp="1"/>
          </p:cNvSpPr>
          <p:nvPr>
            <p:ph type="sldNum" sz="quarter" idx="10"/>
          </p:nvPr>
        </p:nvSpPr>
        <p:spPr/>
        <p:txBody>
          <a:bodyPr/>
          <a:lstStyle/>
          <a:p>
            <a:fld id="{84E902C4-7A5C-4308-8E41-994828453B6E}" type="slidenum">
              <a:rPr lang="en-US" smtClean="0"/>
              <a:t>2</a:t>
            </a:fld>
            <a:endParaRPr lang="en-US"/>
          </a:p>
        </p:txBody>
      </p:sp>
    </p:spTree>
    <p:extLst>
      <p:ext uri="{BB962C8B-B14F-4D97-AF65-F5344CB8AC3E}">
        <p14:creationId xmlns:p14="http://schemas.microsoft.com/office/powerpoint/2010/main" val="118583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20</a:t>
            </a:fld>
            <a:endParaRPr lang="en-US"/>
          </a:p>
        </p:txBody>
      </p:sp>
    </p:spTree>
    <p:extLst>
      <p:ext uri="{BB962C8B-B14F-4D97-AF65-F5344CB8AC3E}">
        <p14:creationId xmlns:p14="http://schemas.microsoft.com/office/powerpoint/2010/main" val="1611398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21</a:t>
            </a:fld>
            <a:endParaRPr lang="en-US"/>
          </a:p>
        </p:txBody>
      </p:sp>
    </p:spTree>
    <p:extLst>
      <p:ext uri="{BB962C8B-B14F-4D97-AF65-F5344CB8AC3E}">
        <p14:creationId xmlns:p14="http://schemas.microsoft.com/office/powerpoint/2010/main" val="2807792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22</a:t>
            </a:fld>
            <a:endParaRPr lang="en-US"/>
          </a:p>
        </p:txBody>
      </p:sp>
    </p:spTree>
    <p:extLst>
      <p:ext uri="{BB962C8B-B14F-4D97-AF65-F5344CB8AC3E}">
        <p14:creationId xmlns:p14="http://schemas.microsoft.com/office/powerpoint/2010/main" val="3068032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23</a:t>
            </a:fld>
            <a:endParaRPr lang="en-US"/>
          </a:p>
        </p:txBody>
      </p:sp>
    </p:spTree>
    <p:extLst>
      <p:ext uri="{BB962C8B-B14F-4D97-AF65-F5344CB8AC3E}">
        <p14:creationId xmlns:p14="http://schemas.microsoft.com/office/powerpoint/2010/main" val="3237744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24</a:t>
            </a:fld>
            <a:endParaRPr lang="en-US"/>
          </a:p>
        </p:txBody>
      </p:sp>
    </p:spTree>
    <p:extLst>
      <p:ext uri="{BB962C8B-B14F-4D97-AF65-F5344CB8AC3E}">
        <p14:creationId xmlns:p14="http://schemas.microsoft.com/office/powerpoint/2010/main" val="2331443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25</a:t>
            </a:fld>
            <a:endParaRPr lang="en-US"/>
          </a:p>
        </p:txBody>
      </p:sp>
    </p:spTree>
    <p:extLst>
      <p:ext uri="{BB962C8B-B14F-4D97-AF65-F5344CB8AC3E}">
        <p14:creationId xmlns:p14="http://schemas.microsoft.com/office/powerpoint/2010/main" val="3039256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26</a:t>
            </a:fld>
            <a:endParaRPr lang="en-US"/>
          </a:p>
        </p:txBody>
      </p:sp>
    </p:spTree>
    <p:extLst>
      <p:ext uri="{BB962C8B-B14F-4D97-AF65-F5344CB8AC3E}">
        <p14:creationId xmlns:p14="http://schemas.microsoft.com/office/powerpoint/2010/main" val="1815422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27</a:t>
            </a:fld>
            <a:endParaRPr lang="en-US"/>
          </a:p>
        </p:txBody>
      </p:sp>
    </p:spTree>
    <p:extLst>
      <p:ext uri="{BB962C8B-B14F-4D97-AF65-F5344CB8AC3E}">
        <p14:creationId xmlns:p14="http://schemas.microsoft.com/office/powerpoint/2010/main" val="3085695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29</a:t>
            </a:fld>
            <a:endParaRPr lang="en-US"/>
          </a:p>
        </p:txBody>
      </p:sp>
    </p:spTree>
    <p:extLst>
      <p:ext uri="{BB962C8B-B14F-4D97-AF65-F5344CB8AC3E}">
        <p14:creationId xmlns:p14="http://schemas.microsoft.com/office/powerpoint/2010/main" val="34158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3</a:t>
            </a:fld>
            <a:endParaRPr lang="en-US"/>
          </a:p>
        </p:txBody>
      </p:sp>
    </p:spTree>
    <p:extLst>
      <p:ext uri="{BB962C8B-B14F-4D97-AF65-F5344CB8AC3E}">
        <p14:creationId xmlns:p14="http://schemas.microsoft.com/office/powerpoint/2010/main" val="3787382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4</a:t>
            </a:fld>
            <a:endParaRPr lang="en-US"/>
          </a:p>
        </p:txBody>
      </p:sp>
    </p:spTree>
    <p:extLst>
      <p:ext uri="{BB962C8B-B14F-4D97-AF65-F5344CB8AC3E}">
        <p14:creationId xmlns:p14="http://schemas.microsoft.com/office/powerpoint/2010/main" val="2654043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5</a:t>
            </a:fld>
            <a:endParaRPr lang="en-US"/>
          </a:p>
        </p:txBody>
      </p:sp>
    </p:spTree>
    <p:extLst>
      <p:ext uri="{BB962C8B-B14F-4D97-AF65-F5344CB8AC3E}">
        <p14:creationId xmlns:p14="http://schemas.microsoft.com/office/powerpoint/2010/main" val="2677138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6</a:t>
            </a:fld>
            <a:endParaRPr lang="en-US"/>
          </a:p>
        </p:txBody>
      </p:sp>
    </p:spTree>
    <p:extLst>
      <p:ext uri="{BB962C8B-B14F-4D97-AF65-F5344CB8AC3E}">
        <p14:creationId xmlns:p14="http://schemas.microsoft.com/office/powerpoint/2010/main" val="3023971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7</a:t>
            </a:fld>
            <a:endParaRPr lang="en-US"/>
          </a:p>
        </p:txBody>
      </p:sp>
    </p:spTree>
    <p:extLst>
      <p:ext uri="{BB962C8B-B14F-4D97-AF65-F5344CB8AC3E}">
        <p14:creationId xmlns:p14="http://schemas.microsoft.com/office/powerpoint/2010/main" val="126358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E902C4-7A5C-4308-8E41-994828453B6E}" type="slidenum">
              <a:rPr lang="en-US" smtClean="0"/>
              <a:t>8</a:t>
            </a:fld>
            <a:endParaRPr lang="en-US"/>
          </a:p>
        </p:txBody>
      </p:sp>
    </p:spTree>
    <p:extLst>
      <p:ext uri="{BB962C8B-B14F-4D97-AF65-F5344CB8AC3E}">
        <p14:creationId xmlns:p14="http://schemas.microsoft.com/office/powerpoint/2010/main" val="779249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4E902C4-7A5C-4308-8E41-994828453B6E}" type="slidenum">
              <a:rPr lang="en-US" smtClean="0"/>
              <a:t>9</a:t>
            </a:fld>
            <a:endParaRPr lang="en-US"/>
          </a:p>
        </p:txBody>
      </p:sp>
    </p:spTree>
    <p:extLst>
      <p:ext uri="{BB962C8B-B14F-4D97-AF65-F5344CB8AC3E}">
        <p14:creationId xmlns:p14="http://schemas.microsoft.com/office/powerpoint/2010/main" val="332745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4E52-E477-4330-9117-D84F040E94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FEF48F-B8B1-4FD6-886D-D988DF5E3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9B9034-0848-45EE-8AA9-FE5989BE8D50}"/>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5" name="Footer Placeholder 4">
            <a:extLst>
              <a:ext uri="{FF2B5EF4-FFF2-40B4-BE49-F238E27FC236}">
                <a16:creationId xmlns:a16="http://schemas.microsoft.com/office/drawing/2014/main" id="{7851DB5C-9FD8-41EF-8F67-885E0748CB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56D35-5482-4928-A8E8-8858B1B9CAC6}"/>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167177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4958-AE8E-4441-B51D-A36B238CD8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8EC7BC-5335-4952-89B2-8C77ACFABC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2DA202-84BB-4B28-A6A4-6E2D66A84A86}"/>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5" name="Footer Placeholder 4">
            <a:extLst>
              <a:ext uri="{FF2B5EF4-FFF2-40B4-BE49-F238E27FC236}">
                <a16:creationId xmlns:a16="http://schemas.microsoft.com/office/drawing/2014/main" id="{60B649C0-F297-4987-B730-D9B61DC54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C56DD-374C-4D1F-A187-40C6C10DB316}"/>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359805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8F9F72-E55F-4C06-A078-CE9A482CBA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B1B4A8-0E79-423E-9236-DE3E26AA893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8CD684-69F0-4F6E-AB7C-0F7E3ABDDD17}"/>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5" name="Footer Placeholder 4">
            <a:extLst>
              <a:ext uri="{FF2B5EF4-FFF2-40B4-BE49-F238E27FC236}">
                <a16:creationId xmlns:a16="http://schemas.microsoft.com/office/drawing/2014/main" id="{977286AE-70D8-4BC6-B91C-6E15FBB76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E6EA7-AEE0-4CF0-808F-81F31F811ED7}"/>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389649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49403" y="0"/>
            <a:ext cx="12372233" cy="6858001"/>
          </a:xfrm>
          <a:prstGeom prst="rect">
            <a:avLst/>
          </a:prstGeom>
        </p:spPr>
      </p:pic>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0565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accent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367"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mn-lt"/>
                <a:ea typeface="+mn-ea"/>
                <a:cs typeface="+mn-cs"/>
              </a:rPr>
              <a:pPr marL="0" marR="0" lvl="0" indent="0" algn="r" defTabSz="914367"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mn-lt"/>
              <a:ea typeface="+mn-ea"/>
              <a:cs typeface="+mn-cs"/>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
        <p:nvSpPr>
          <p:cNvPr id="6" name="Title 1"/>
          <p:cNvSpPr txBox="1">
            <a:spLocks/>
          </p:cNvSpPr>
          <p:nvPr userDrawn="1"/>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7080">
                      <a:srgbClr val="FFFFFF"/>
                    </a:gs>
                    <a:gs pos="26000">
                      <a:srgbClr val="FFFFFF"/>
                    </a:gs>
                  </a:gsLst>
                  <a:lin ang="5400000" scaled="0"/>
                </a:gradFill>
                <a:effectLst/>
                <a:uLnTx/>
                <a:uFillTx/>
                <a:latin typeface="+mj-lt"/>
                <a:ea typeface="+mn-ea"/>
                <a:cs typeface="Segoe UI" pitchFamily="34" charset="0"/>
              </a:rPr>
              <a:t>Learning objectives</a:t>
            </a:r>
            <a:endParaRPr kumimoji="0" lang="en-US" sz="4313"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spTree>
    <p:extLst>
      <p:ext uri="{BB962C8B-B14F-4D97-AF65-F5344CB8AC3E}">
        <p14:creationId xmlns:p14="http://schemas.microsoft.com/office/powerpoint/2010/main" val="28072000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4" hasCustomPrompt="1"/>
          </p:nvPr>
        </p:nvSpPr>
        <p:spPr>
          <a:xfrm>
            <a:off x="4339008" y="3557464"/>
            <a:ext cx="2205205" cy="2205518"/>
          </a:xfrm>
          <a:solidFill>
            <a:schemeClr val="accent2"/>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2"/>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2"/>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2"/>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78162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FFFFF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FFFFFF"/>
              </a:solidFill>
              <a:effectLst/>
              <a:uLnTx/>
              <a:uFillTx/>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16051303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71873387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544410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562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a:solidFill>
            <a:schemeClr val="accent2"/>
          </a:solidFill>
        </p:grpSpPr>
        <p:sp>
          <p:nvSpPr>
            <p:cNvPr id="6" name="TextBox 5"/>
            <p:cNvSpPr txBox="1"/>
            <p:nvPr/>
          </p:nvSpPr>
          <p:spPr>
            <a:xfrm>
              <a:off x="2577137" y="4571778"/>
              <a:ext cx="3034890" cy="1390458"/>
            </a:xfrm>
            <a:prstGeom prst="rect">
              <a:avLst/>
            </a:prstGeom>
            <a:solidFill>
              <a:schemeClr val="accent2">
                <a:lumMod val="60000"/>
                <a:lumOff val="40000"/>
              </a:schemeClr>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grp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35779289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ED5D-B599-415F-8C3A-27A2C42488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DB0A3-0746-4657-9119-EA777F323C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285B7-2C66-49B5-B0D5-F7804F1F91B5}"/>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5" name="Footer Placeholder 4">
            <a:extLst>
              <a:ext uri="{FF2B5EF4-FFF2-40B4-BE49-F238E27FC236}">
                <a16:creationId xmlns:a16="http://schemas.microsoft.com/office/drawing/2014/main" id="{DB55094F-4EBC-4409-B7F3-3C4F0D569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36740-471D-4525-8A81-9668CC81BC11}"/>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803121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2"/>
          <p:cNvGrpSpPr/>
          <p:nvPr userDrawn="1"/>
        </p:nvGrpSpPr>
        <p:grpSpPr>
          <a:xfrm>
            <a:off x="-1177" y="6512639"/>
            <a:ext cx="12192313" cy="353950"/>
            <a:chOff x="2577137" y="4571778"/>
            <a:chExt cx="9101124" cy="1390560"/>
          </a:xfrm>
          <a:solidFill>
            <a:schemeClr val="accent2"/>
          </a:solidFill>
        </p:grpSpPr>
        <p:sp>
          <p:nvSpPr>
            <p:cNvPr id="9" name="TextBox 8"/>
            <p:cNvSpPr txBox="1"/>
            <p:nvPr/>
          </p:nvSpPr>
          <p:spPr>
            <a:xfrm>
              <a:off x="2577137" y="4571778"/>
              <a:ext cx="3034890" cy="1390458"/>
            </a:xfrm>
            <a:prstGeom prst="rect">
              <a:avLst/>
            </a:prstGeom>
            <a:solidFill>
              <a:schemeClr val="accent2">
                <a:lumMod val="60000"/>
                <a:lumOff val="40000"/>
              </a:schemeClr>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10" name="TextBox 9"/>
            <p:cNvSpPr txBox="1"/>
            <p:nvPr/>
          </p:nvSpPr>
          <p:spPr>
            <a:xfrm>
              <a:off x="5612027" y="4572324"/>
              <a:ext cx="6066234" cy="1390014"/>
            </a:xfrm>
            <a:prstGeom prst="rect">
              <a:avLst/>
            </a:prstGeom>
            <a:grp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155894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865470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8129153"/>
          </a:xfrm>
          <a:prstGeom prst="rect">
            <a:avLst/>
          </a:prstGeom>
        </p:spPr>
      </p:pic>
      <p:sp>
        <p:nvSpPr>
          <p:cNvPr id="7" name="Rectangle 6"/>
          <p:cNvSpPr/>
          <p:nvPr userDrawn="1"/>
        </p:nvSpPr>
        <p:spPr bwMode="auto">
          <a:xfrm>
            <a:off x="269239"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416377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3"/>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367"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mn-lt"/>
                <a:ea typeface="+mn-ea"/>
                <a:cs typeface="+mn-cs"/>
              </a:rPr>
              <a:pPr marL="0" marR="0" lvl="0" indent="0" algn="r" defTabSz="914367"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mn-lt"/>
              <a:ea typeface="+mn-ea"/>
              <a:cs typeface="+mn-cs"/>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
        <p:nvSpPr>
          <p:cNvPr id="6" name="Title 1"/>
          <p:cNvSpPr txBox="1">
            <a:spLocks/>
          </p:cNvSpPr>
          <p:nvPr userDrawn="1"/>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7080">
                      <a:srgbClr val="FFFFFF"/>
                    </a:gs>
                    <a:gs pos="26000">
                      <a:srgbClr val="FFFFFF"/>
                    </a:gs>
                  </a:gsLst>
                  <a:lin ang="5400000" scaled="0"/>
                </a:gradFill>
                <a:effectLst/>
                <a:uLnTx/>
                <a:uFillTx/>
                <a:latin typeface="+mj-lt"/>
                <a:ea typeface="+mn-ea"/>
                <a:cs typeface="Segoe UI" pitchFamily="34" charset="0"/>
              </a:rPr>
              <a:t>Learning objectives</a:t>
            </a:r>
            <a:endParaRPr kumimoji="0" lang="en-US" sz="4313"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spTree>
    <p:extLst>
      <p:ext uri="{BB962C8B-B14F-4D97-AF65-F5344CB8AC3E}">
        <p14:creationId xmlns:p14="http://schemas.microsoft.com/office/powerpoint/2010/main" val="351896351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2822532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FFFFF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FFFFFF"/>
              </a:solidFill>
              <a:effectLst/>
              <a:uLnTx/>
              <a:uFillTx/>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983270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Soli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69015263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3"/>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445340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slide">
    <p:bg bwMode="auto">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413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a:solidFill>
            <a:schemeClr val="accent3"/>
          </a:solidFill>
        </p:grpSpPr>
        <p:sp>
          <p:nvSpPr>
            <p:cNvPr id="6" name="TextBox 5"/>
            <p:cNvSpPr txBox="1"/>
            <p:nvPr/>
          </p:nvSpPr>
          <p:spPr>
            <a:xfrm>
              <a:off x="2577137" y="4571778"/>
              <a:ext cx="3034890" cy="1390458"/>
            </a:xfrm>
            <a:prstGeom prst="rect">
              <a:avLst/>
            </a:prstGeom>
            <a:solidFill>
              <a:schemeClr val="accent3">
                <a:lumMod val="20000"/>
                <a:lumOff val="80000"/>
              </a:schemeClr>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grp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44007900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D456-7492-4B49-8608-635680C5D9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76DF90-1EAB-40B9-A0F7-477A7F2A2A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8D50B4-D359-4492-B111-3A9117491102}"/>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5" name="Footer Placeholder 4">
            <a:extLst>
              <a:ext uri="{FF2B5EF4-FFF2-40B4-BE49-F238E27FC236}">
                <a16:creationId xmlns:a16="http://schemas.microsoft.com/office/drawing/2014/main" id="{1BA83E15-9447-4137-80B2-0FAFB6F83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0E295-5168-42DE-A24E-B8C342C00CD4}"/>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1741058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2"/>
          <p:cNvGrpSpPr/>
          <p:nvPr userDrawn="1"/>
        </p:nvGrpSpPr>
        <p:grpSpPr>
          <a:xfrm>
            <a:off x="-1177" y="6512639"/>
            <a:ext cx="12192313" cy="353950"/>
            <a:chOff x="2577137" y="4571778"/>
            <a:chExt cx="9101124" cy="1390560"/>
          </a:xfrm>
          <a:solidFill>
            <a:schemeClr val="accent3"/>
          </a:solidFill>
        </p:grpSpPr>
        <p:sp>
          <p:nvSpPr>
            <p:cNvPr id="9" name="TextBox 8"/>
            <p:cNvSpPr txBox="1"/>
            <p:nvPr/>
          </p:nvSpPr>
          <p:spPr>
            <a:xfrm>
              <a:off x="2577137" y="4571778"/>
              <a:ext cx="3034890" cy="1390458"/>
            </a:xfrm>
            <a:prstGeom prst="rect">
              <a:avLst/>
            </a:prstGeom>
            <a:solidFill>
              <a:schemeClr val="accent3">
                <a:lumMod val="20000"/>
                <a:lumOff val="80000"/>
              </a:schemeClr>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10" name="TextBox 9"/>
            <p:cNvSpPr txBox="1"/>
            <p:nvPr/>
          </p:nvSpPr>
          <p:spPr>
            <a:xfrm>
              <a:off x="5612027" y="4572324"/>
              <a:ext cx="6066234" cy="1390014"/>
            </a:xfrm>
            <a:prstGeom prst="rect">
              <a:avLst/>
            </a:prstGeom>
            <a:grp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47943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grpSp>
        <p:nvGrpSpPr>
          <p:cNvPr id="11" name="Group 2"/>
          <p:cNvGrpSpPr/>
          <p:nvPr userDrawn="1"/>
        </p:nvGrpSpPr>
        <p:grpSpPr>
          <a:xfrm>
            <a:off x="-1177" y="6512639"/>
            <a:ext cx="12192313" cy="353950"/>
            <a:chOff x="2577137" y="4571778"/>
            <a:chExt cx="9101124" cy="1390560"/>
          </a:xfrm>
          <a:solidFill>
            <a:schemeClr val="accent3"/>
          </a:solidFill>
        </p:grpSpPr>
        <p:sp>
          <p:nvSpPr>
            <p:cNvPr id="12" name="TextBox 11"/>
            <p:cNvSpPr txBox="1"/>
            <p:nvPr/>
          </p:nvSpPr>
          <p:spPr>
            <a:xfrm>
              <a:off x="2577137" y="4571778"/>
              <a:ext cx="3034890" cy="1390458"/>
            </a:xfrm>
            <a:prstGeom prst="rect">
              <a:avLst/>
            </a:prstGeom>
            <a:solidFill>
              <a:schemeClr val="accent3">
                <a:lumMod val="20000"/>
                <a:lumOff val="80000"/>
              </a:schemeClr>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grp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394277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losing Slide">
    <p:bg>
      <p:bgPr>
        <a:solidFill>
          <a:schemeClr val="accent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89656296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02867" cy="6858001"/>
          </a:xfrm>
          <a:prstGeom prst="rect">
            <a:avLst/>
          </a:prstGeom>
        </p:spPr>
      </p:pic>
      <p:sp>
        <p:nvSpPr>
          <p:cNvPr id="7" name="Rectangle 6"/>
          <p:cNvSpPr/>
          <p:nvPr userDrawn="1"/>
        </p:nvSpPr>
        <p:spPr bwMode="auto">
          <a:xfrm>
            <a:off x="269239" y="291069"/>
            <a:ext cx="5378549" cy="53793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56051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hort Quote">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4" hasCustomPrompt="1"/>
          </p:nvPr>
        </p:nvSpPr>
        <p:spPr>
          <a:xfrm>
            <a:off x="4339008" y="3557464"/>
            <a:ext cx="2205205" cy="2205518"/>
          </a:xfrm>
          <a:solidFill>
            <a:schemeClr val="tx2"/>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tx2"/>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tx2"/>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tx2"/>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1476862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367"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mn-lt"/>
                <a:ea typeface="+mn-ea"/>
                <a:cs typeface="+mn-cs"/>
              </a:rPr>
              <a:pPr marL="0" marR="0" lvl="0" indent="0" algn="r" defTabSz="914367"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mn-lt"/>
              <a:ea typeface="+mn-ea"/>
              <a:cs typeface="+mn-cs"/>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
        <p:nvSpPr>
          <p:cNvPr id="6" name="Title 1"/>
          <p:cNvSpPr txBox="1">
            <a:spLocks/>
          </p:cNvSpPr>
          <p:nvPr userDrawn="1"/>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7080">
                      <a:srgbClr val="FFFFFF"/>
                    </a:gs>
                    <a:gs pos="26000">
                      <a:srgbClr val="FFFFFF"/>
                    </a:gs>
                  </a:gsLst>
                  <a:lin ang="5400000" scaled="0"/>
                </a:gradFill>
                <a:effectLst/>
                <a:uLnTx/>
                <a:uFillTx/>
                <a:latin typeface="+mj-lt"/>
                <a:ea typeface="+mn-ea"/>
                <a:cs typeface="Segoe UI" pitchFamily="34" charset="0"/>
              </a:rPr>
              <a:t>Learning objectives</a:t>
            </a:r>
            <a:endParaRPr kumimoji="0" lang="en-US" sz="4313"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spTree>
    <p:extLst>
      <p:ext uri="{BB962C8B-B14F-4D97-AF65-F5344CB8AC3E}">
        <p14:creationId xmlns:p14="http://schemas.microsoft.com/office/powerpoint/2010/main" val="39509158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FFFFF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FFFFFF"/>
              </a:solidFill>
              <a:effectLst/>
              <a:uLnTx/>
              <a:uFillTx/>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68756022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2_Title Slide Soli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78859813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50566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mo slide">
    <p:bg bwMode="auto">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4261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30DA-DEC1-4307-9AC0-8D2EBAA895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569274-3385-48D0-B46F-97A438E31EE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FBF518-0295-42D5-B215-CD9F928788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7D9674-1D35-42E2-8D07-C3A6910EF8F8}"/>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6" name="Footer Placeholder 5">
            <a:extLst>
              <a:ext uri="{FF2B5EF4-FFF2-40B4-BE49-F238E27FC236}">
                <a16:creationId xmlns:a16="http://schemas.microsoft.com/office/drawing/2014/main" id="{9779BD2F-A909-4DA4-AB2D-E5BEBB209A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18FFE-03ED-4D85-B62A-22442AA32D79}"/>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38344941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529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a:solidFill>
            <a:schemeClr val="tx2"/>
          </a:solidFill>
        </p:grpSpPr>
        <p:sp>
          <p:nvSpPr>
            <p:cNvPr id="6" name="TextBox 5"/>
            <p:cNvSpPr txBox="1"/>
            <p:nvPr/>
          </p:nvSpPr>
          <p:spPr>
            <a:xfrm>
              <a:off x="2577137" y="4571778"/>
              <a:ext cx="3034890" cy="1390458"/>
            </a:xfrm>
            <a:prstGeom prst="rect">
              <a:avLst/>
            </a:prstGeom>
            <a:solidFill>
              <a:schemeClr val="tx2">
                <a:lumMod val="20000"/>
                <a:lumOff val="80000"/>
              </a:schemeClr>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grp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3238984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2"/>
          <p:cNvGrpSpPr/>
          <p:nvPr userDrawn="1"/>
        </p:nvGrpSpPr>
        <p:grpSpPr>
          <a:xfrm>
            <a:off x="-1177" y="6512639"/>
            <a:ext cx="12192313" cy="353950"/>
            <a:chOff x="2577137" y="4571778"/>
            <a:chExt cx="9101124" cy="1390560"/>
          </a:xfrm>
          <a:solidFill>
            <a:schemeClr val="tx2"/>
          </a:solidFill>
        </p:grpSpPr>
        <p:sp>
          <p:nvSpPr>
            <p:cNvPr id="9" name="TextBox 8"/>
            <p:cNvSpPr txBox="1"/>
            <p:nvPr/>
          </p:nvSpPr>
          <p:spPr>
            <a:xfrm>
              <a:off x="2577137" y="4571778"/>
              <a:ext cx="3034890" cy="1390458"/>
            </a:xfrm>
            <a:prstGeom prst="rect">
              <a:avLst/>
            </a:prstGeom>
            <a:solidFill>
              <a:schemeClr val="tx2">
                <a:lumMod val="20000"/>
                <a:lumOff val="80000"/>
              </a:schemeClr>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10" name="TextBox 9"/>
            <p:cNvSpPr txBox="1"/>
            <p:nvPr/>
          </p:nvSpPr>
          <p:spPr>
            <a:xfrm>
              <a:off x="5612027" y="4572324"/>
              <a:ext cx="6066234" cy="1390014"/>
            </a:xfrm>
            <a:prstGeom prst="rect">
              <a:avLst/>
            </a:prstGeom>
            <a:grp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835865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sp>
        <p:nvSpPr>
          <p:cNvPr id="10" name="Title 2"/>
          <p:cNvSpPr>
            <a:spLocks noGrp="1"/>
          </p:cNvSpPr>
          <p:nvPr>
            <p:ph type="title"/>
          </p:nvPr>
        </p:nvSpPr>
        <p:spPr>
          <a:xfrm>
            <a:off x="269240" y="369721"/>
            <a:ext cx="11655840" cy="899665"/>
          </a:xfrm>
        </p:spPr>
        <p:txBody>
          <a:bodyPr/>
          <a:lstStyle/>
          <a:p>
            <a:r>
              <a:rPr lang="en-US" dirty="0"/>
              <a:t>Click to edit Master title style</a:t>
            </a:r>
          </a:p>
        </p:txBody>
      </p:sp>
      <p:grpSp>
        <p:nvGrpSpPr>
          <p:cNvPr id="11" name="Group 2"/>
          <p:cNvGrpSpPr/>
          <p:nvPr userDrawn="1"/>
        </p:nvGrpSpPr>
        <p:grpSpPr>
          <a:xfrm>
            <a:off x="-1177" y="6512639"/>
            <a:ext cx="12192313" cy="353950"/>
            <a:chOff x="2577137" y="4571778"/>
            <a:chExt cx="9101124" cy="1390560"/>
          </a:xfrm>
          <a:solidFill>
            <a:schemeClr val="tx2"/>
          </a:solidFill>
        </p:grpSpPr>
        <p:sp>
          <p:nvSpPr>
            <p:cNvPr id="12" name="TextBox 11"/>
            <p:cNvSpPr txBox="1"/>
            <p:nvPr/>
          </p:nvSpPr>
          <p:spPr>
            <a:xfrm>
              <a:off x="2577137" y="4571778"/>
              <a:ext cx="3034890" cy="1390458"/>
            </a:xfrm>
            <a:prstGeom prst="rect">
              <a:avLst/>
            </a:prstGeom>
            <a:solidFill>
              <a:schemeClr val="tx2">
                <a:lumMod val="20000"/>
                <a:lumOff val="80000"/>
              </a:schemeClr>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grp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6593502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losing Slide">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18012737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5_Red Tile Title">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r="-178"/>
          <a:stretch/>
        </p:blipFill>
        <p:spPr>
          <a:xfrm>
            <a:off x="0" y="-149425"/>
            <a:ext cx="12213788" cy="7007425"/>
          </a:xfrm>
          <a:prstGeom prst="rect">
            <a:avLst/>
          </a:prstGeom>
        </p:spPr>
      </p:pic>
      <p:sp>
        <p:nvSpPr>
          <p:cNvPr id="7" name="Rectangle 6"/>
          <p:cNvSpPr/>
          <p:nvPr userDrawn="1"/>
        </p:nvSpPr>
        <p:spPr bwMode="auto">
          <a:xfrm>
            <a:off x="269239"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7115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chemeClr val="accent4"/>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367"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mn-lt"/>
                <a:ea typeface="+mn-ea"/>
                <a:cs typeface="+mn-cs"/>
              </a:rPr>
              <a:pPr marL="0" marR="0" lvl="0" indent="0" algn="r" defTabSz="914367"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mn-lt"/>
              <a:ea typeface="+mn-ea"/>
              <a:cs typeface="+mn-cs"/>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
        <p:nvSpPr>
          <p:cNvPr id="6" name="Title 1"/>
          <p:cNvSpPr txBox="1">
            <a:spLocks/>
          </p:cNvSpPr>
          <p:nvPr userDrawn="1"/>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7080">
                      <a:srgbClr val="FFFFFF"/>
                    </a:gs>
                    <a:gs pos="26000">
                      <a:srgbClr val="FFFFFF"/>
                    </a:gs>
                  </a:gsLst>
                  <a:lin ang="5400000" scaled="0"/>
                </a:gradFill>
                <a:effectLst/>
                <a:uLnTx/>
                <a:uFillTx/>
                <a:latin typeface="+mj-lt"/>
                <a:ea typeface="+mn-ea"/>
                <a:cs typeface="Segoe UI" pitchFamily="34" charset="0"/>
              </a:rPr>
              <a:t>Learning objectives</a:t>
            </a:r>
            <a:endParaRPr kumimoji="0" lang="en-US" sz="4313"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spTree>
    <p:extLst>
      <p:ext uri="{BB962C8B-B14F-4D97-AF65-F5344CB8AC3E}">
        <p14:creationId xmlns:p14="http://schemas.microsoft.com/office/powerpoint/2010/main" val="3683615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4" hasCustomPrompt="1"/>
          </p:nvPr>
        </p:nvSpPr>
        <p:spPr>
          <a:xfrm>
            <a:off x="4339008" y="3557464"/>
            <a:ext cx="2205205" cy="2205518"/>
          </a:xfrm>
          <a:solidFill>
            <a:schemeClr val="accent4"/>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dirty="0"/>
              <a:t>Quote</a:t>
            </a:r>
          </a:p>
          <a:p>
            <a:pPr lvl="0"/>
            <a:r>
              <a:rPr lang="en-US" dirty="0"/>
              <a:t>statement</a:t>
            </a:r>
          </a:p>
          <a:p>
            <a:pPr lvl="0"/>
            <a:r>
              <a:rPr lang="en-US" dirty="0"/>
              <a:t>here</a:t>
            </a:r>
          </a:p>
        </p:txBody>
      </p:sp>
      <p:sp>
        <p:nvSpPr>
          <p:cNvPr id="20" name="Text Placeholder 5"/>
          <p:cNvSpPr>
            <a:spLocks noGrp="1"/>
          </p:cNvSpPr>
          <p:nvPr>
            <p:ph type="body" sz="quarter" idx="15" hasCustomPrompt="1"/>
          </p:nvPr>
        </p:nvSpPr>
        <p:spPr>
          <a:xfrm>
            <a:off x="5914482" y="708900"/>
            <a:ext cx="627497" cy="627586"/>
          </a:xfrm>
          <a:solidFill>
            <a:schemeClr val="accent4"/>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dirty="0"/>
              <a:t> </a:t>
            </a:r>
          </a:p>
        </p:txBody>
      </p:sp>
      <p:sp>
        <p:nvSpPr>
          <p:cNvPr id="21" name="Text Placeholder 5"/>
          <p:cNvSpPr>
            <a:spLocks noGrp="1"/>
          </p:cNvSpPr>
          <p:nvPr>
            <p:ph type="body" sz="quarter" idx="16" hasCustomPrompt="1"/>
          </p:nvPr>
        </p:nvSpPr>
        <p:spPr>
          <a:xfrm>
            <a:off x="9233488" y="708900"/>
            <a:ext cx="627497" cy="627586"/>
          </a:xfrm>
          <a:solidFill>
            <a:schemeClr val="accent4"/>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dirty="0"/>
              <a:t> </a:t>
            </a:r>
          </a:p>
        </p:txBody>
      </p:sp>
      <p:sp>
        <p:nvSpPr>
          <p:cNvPr id="22" name="Text Placeholder 5"/>
          <p:cNvSpPr>
            <a:spLocks noGrp="1"/>
          </p:cNvSpPr>
          <p:nvPr>
            <p:ph type="body" sz="quarter" idx="17" hasCustomPrompt="1"/>
          </p:nvPr>
        </p:nvSpPr>
        <p:spPr>
          <a:xfrm>
            <a:off x="9233488" y="3560944"/>
            <a:ext cx="627497" cy="627586"/>
          </a:xfrm>
          <a:solidFill>
            <a:schemeClr val="accent4"/>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dirty="0"/>
              <a:t> </a:t>
            </a:r>
          </a:p>
        </p:txBody>
      </p:sp>
    </p:spTree>
    <p:extLst>
      <p:ext uri="{BB962C8B-B14F-4D97-AF65-F5344CB8AC3E}">
        <p14:creationId xmlns:p14="http://schemas.microsoft.com/office/powerpoint/2010/main" val="166918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FFFFF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FFFFFF"/>
              </a:solidFill>
              <a:effectLst/>
              <a:uLnTx/>
              <a:uFillTx/>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4513502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3_Title Slide Soli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79264696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401100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666F5-80DB-4CB6-8ACA-10B56C0DC5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2D03C4-7620-4F48-B95A-E917DD952C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206010-113F-4277-9728-4C0A3D5F5D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3035B7-AB8D-440A-B805-C75C60CF4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5907FB-7316-4154-BC71-2A80E924ECA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CFB7E8-C38B-4A2A-9D79-8D4D257B8E76}"/>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8" name="Footer Placeholder 7">
            <a:extLst>
              <a:ext uri="{FF2B5EF4-FFF2-40B4-BE49-F238E27FC236}">
                <a16:creationId xmlns:a16="http://schemas.microsoft.com/office/drawing/2014/main" id="{8339AA70-020A-4C76-8B6A-012AF3F948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A5C445-A083-4B38-874F-3C6B906BB516}"/>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32742984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Demo slide">
    <p:bg bwMode="auto">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6579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5290"/>
            </a:lvl1pPr>
          </a:lstStyle>
          <a:p>
            <a:r>
              <a:rPr lang="en-US" dirty="0"/>
              <a:t>Click to edit Master title style</a:t>
            </a:r>
          </a:p>
        </p:txBody>
      </p:sp>
      <p:grpSp>
        <p:nvGrpSpPr>
          <p:cNvPr id="8" name="Group 2"/>
          <p:cNvGrpSpPr/>
          <p:nvPr userDrawn="1"/>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753B99"/>
            </a:solidFill>
          </p:spPr>
          <p:txBody>
            <a:bodyPr wrap="square" lIns="457200" tIns="137160" rIns="365760"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10" name="TextBox 6"/>
            <p:cNvSpPr txBox="1"/>
            <p:nvPr/>
          </p:nvSpPr>
          <p:spPr>
            <a:xfrm>
              <a:off x="5612027" y="4572324"/>
              <a:ext cx="6066234" cy="1390014"/>
            </a:xfrm>
            <a:prstGeom prst="rect">
              <a:avLst/>
            </a:prstGeom>
            <a:solidFill>
              <a:srgbClr val="442359"/>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226791274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2"/>
          <p:cNvGrpSpPr/>
          <p:nvPr userDrawn="1"/>
        </p:nvGrpSpPr>
        <p:grpSpPr>
          <a:xfrm>
            <a:off x="-2044" y="6513076"/>
            <a:ext cx="12194043" cy="354000"/>
            <a:chOff x="2577137" y="4571778"/>
            <a:chExt cx="9101124" cy="1390560"/>
          </a:xfrm>
        </p:grpSpPr>
        <p:sp>
          <p:nvSpPr>
            <p:cNvPr id="12" name="TextBox 4"/>
            <p:cNvSpPr txBox="1"/>
            <p:nvPr/>
          </p:nvSpPr>
          <p:spPr>
            <a:xfrm>
              <a:off x="2577137" y="4571778"/>
              <a:ext cx="3034890" cy="1390458"/>
            </a:xfrm>
            <a:prstGeom prst="rect">
              <a:avLst/>
            </a:prstGeom>
            <a:solidFill>
              <a:srgbClr val="753B99"/>
            </a:solidFill>
          </p:spPr>
          <p:txBody>
            <a:bodyPr wrap="square" lIns="457200" tIns="137160" rIns="365760"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13" name="TextBox 6"/>
            <p:cNvSpPr txBox="1"/>
            <p:nvPr/>
          </p:nvSpPr>
          <p:spPr>
            <a:xfrm>
              <a:off x="5612027" y="4572324"/>
              <a:ext cx="6066234" cy="1390014"/>
            </a:xfrm>
            <a:prstGeom prst="rect">
              <a:avLst/>
            </a:prstGeom>
            <a:solidFill>
              <a:srgbClr val="442359"/>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310759042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sp>
        <p:nvSpPr>
          <p:cNvPr id="10" name="Title 2"/>
          <p:cNvSpPr>
            <a:spLocks noGrp="1"/>
          </p:cNvSpPr>
          <p:nvPr>
            <p:ph type="title"/>
          </p:nvPr>
        </p:nvSpPr>
        <p:spPr>
          <a:xfrm>
            <a:off x="269240" y="369721"/>
            <a:ext cx="11655840" cy="899665"/>
          </a:xfrm>
        </p:spPr>
        <p:txBody>
          <a:bodyPr/>
          <a:lstStyle>
            <a:lvl1pPr>
              <a:defRPr sz="5290"/>
            </a:lvl1pPr>
          </a:lstStyle>
          <a:p>
            <a:r>
              <a:rPr lang="en-US" dirty="0"/>
              <a:t>Click to edit Master title style</a:t>
            </a:r>
          </a:p>
        </p:txBody>
      </p:sp>
      <p:grpSp>
        <p:nvGrpSpPr>
          <p:cNvPr id="8" name="Group 2"/>
          <p:cNvGrpSpPr/>
          <p:nvPr userDrawn="1"/>
        </p:nvGrpSpPr>
        <p:grpSpPr>
          <a:xfrm>
            <a:off x="-2044" y="6513076"/>
            <a:ext cx="12194043" cy="354000"/>
            <a:chOff x="2577137" y="4571778"/>
            <a:chExt cx="9101124" cy="1390560"/>
          </a:xfrm>
        </p:grpSpPr>
        <p:sp>
          <p:nvSpPr>
            <p:cNvPr id="9" name="TextBox 4"/>
            <p:cNvSpPr txBox="1"/>
            <p:nvPr/>
          </p:nvSpPr>
          <p:spPr>
            <a:xfrm>
              <a:off x="2577137" y="4571778"/>
              <a:ext cx="3034890" cy="1390458"/>
            </a:xfrm>
            <a:prstGeom prst="rect">
              <a:avLst/>
            </a:prstGeom>
            <a:solidFill>
              <a:srgbClr val="753B99"/>
            </a:solidFill>
          </p:spPr>
          <p:txBody>
            <a:bodyPr wrap="square" lIns="457200" tIns="137160" rIns="365760"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14" name="TextBox 6"/>
            <p:cNvSpPr txBox="1"/>
            <p:nvPr/>
          </p:nvSpPr>
          <p:spPr>
            <a:xfrm>
              <a:off x="5612027" y="4572324"/>
              <a:ext cx="6066234" cy="1390014"/>
            </a:xfrm>
            <a:prstGeom prst="rect">
              <a:avLst/>
            </a:prstGeom>
            <a:solidFill>
              <a:srgbClr val="442359"/>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101526030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Closing Slide">
    <p:bg>
      <p:bgPr>
        <a:solidFill>
          <a:schemeClr val="accent4"/>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0041021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4_Red Tile Titl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0747"/>
            <a:ext cx="12218458" cy="6988748"/>
          </a:xfrm>
          <a:prstGeom prst="rect">
            <a:avLst/>
          </a:prstGeom>
        </p:spPr>
      </p:pic>
      <p:sp>
        <p:nvSpPr>
          <p:cNvPr id="7" name="Rectangle 6"/>
          <p:cNvSpPr/>
          <p:nvPr userDrawn="1"/>
        </p:nvSpPr>
        <p:spPr bwMode="auto">
          <a:xfrm>
            <a:off x="269239"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9712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accent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367"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505050"/>
                </a:solidFill>
                <a:effectLst/>
                <a:uLnTx/>
                <a:uFillTx/>
                <a:latin typeface="+mn-lt"/>
                <a:ea typeface="+mn-ea"/>
                <a:cs typeface="+mn-cs"/>
              </a:rPr>
              <a:pPr marL="0" marR="0" lvl="0" indent="0" algn="r" defTabSz="914367"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mn-lt"/>
              <a:ea typeface="+mn-ea"/>
              <a:cs typeface="+mn-cs"/>
            </a:endParaRP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5088" r="51390"/>
          <a:stretch/>
        </p:blipFill>
        <p:spPr>
          <a:xfrm>
            <a:off x="7712100" y="487"/>
            <a:ext cx="4479901" cy="6857027"/>
          </a:xfrm>
          <a:prstGeom prst="rect">
            <a:avLst/>
          </a:prstGeom>
        </p:spPr>
      </p:pic>
      <p:sp>
        <p:nvSpPr>
          <p:cNvPr id="6" name="Title 1"/>
          <p:cNvSpPr txBox="1">
            <a:spLocks/>
          </p:cNvSpPr>
          <p:nvPr userDrawn="1"/>
        </p:nvSpPr>
        <p:spPr>
          <a:xfrm>
            <a:off x="1" y="291554"/>
            <a:ext cx="11923990" cy="899537"/>
          </a:xfrm>
          <a:prstGeom prst="rect">
            <a:avLst/>
          </a:prstGeom>
        </p:spPr>
        <p:txBody>
          <a:bodyPr vert="horz" wrap="square" lIns="448212" tIns="89642" rIns="143428" bIns="89642"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gradFill>
                  <a:gsLst>
                    <a:gs pos="7080">
                      <a:srgbClr val="FFFFFF"/>
                    </a:gs>
                    <a:gs pos="26000">
                      <a:srgbClr val="FFFFFF"/>
                    </a:gs>
                  </a:gsLst>
                  <a:lin ang="5400000" scaled="0"/>
                </a:gradFill>
                <a:effectLst/>
                <a:uLnTx/>
                <a:uFillTx/>
                <a:latin typeface="+mj-lt"/>
                <a:ea typeface="+mn-ea"/>
                <a:cs typeface="Segoe UI" pitchFamily="34" charset="0"/>
              </a:rPr>
              <a:t>Learning objectives</a:t>
            </a:r>
            <a:endParaRPr kumimoji="0" lang="en-US" sz="4313"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spTree>
    <p:extLst>
      <p:ext uri="{BB962C8B-B14F-4D97-AF65-F5344CB8AC3E}">
        <p14:creationId xmlns:p14="http://schemas.microsoft.com/office/powerpoint/2010/main" val="13426899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4" hasCustomPrompt="1"/>
          </p:nvPr>
        </p:nvSpPr>
        <p:spPr>
          <a:xfrm>
            <a:off x="4339008" y="3557464"/>
            <a:ext cx="2205205" cy="2205518"/>
          </a:xfrm>
          <a:solidFill>
            <a:schemeClr val="accent1"/>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1"/>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1"/>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1"/>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2385828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58pt Title/24pt Text -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FFFFFF"/>
                </a:solidFill>
                <a:effectLst/>
                <a:uLnTx/>
                <a:uFillTx/>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0" cap="none" spc="0" normalizeH="0" baseline="0" noProof="0" smtClean="0">
                <a:ln>
                  <a:noFill/>
                </a:ln>
                <a:solidFill>
                  <a:srgbClr val="FFFFFF"/>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sz="1800" b="0" i="0" u="none" strike="noStrike" kern="0" cap="none" spc="0" normalizeH="0" baseline="0" noProof="0" dirty="0">
              <a:ln>
                <a:noFill/>
              </a:ln>
              <a:solidFill>
                <a:srgbClr val="FFFFFF"/>
              </a:solidFill>
              <a:effectLst/>
              <a:uLnTx/>
              <a:uFillTx/>
            </a:endParaRPr>
          </a:p>
        </p:txBody>
      </p:sp>
      <p:sp>
        <p:nvSpPr>
          <p:cNvPr id="7" name="Text Placeholder 6"/>
          <p:cNvSpPr>
            <a:spLocks noGrp="1"/>
          </p:cNvSpPr>
          <p:nvPr>
            <p:ph type="body" sz="quarter" idx="12" hasCustomPrompt="1"/>
          </p:nvPr>
        </p:nvSpPr>
        <p:spPr>
          <a:xfrm>
            <a:off x="269240" y="2801422"/>
            <a:ext cx="7519275" cy="3406581"/>
          </a:xfrm>
        </p:spPr>
        <p:txBody>
          <a:bodyPr/>
          <a:lstStyle>
            <a:lvl1pPr marL="0" indent="0">
              <a:lnSpc>
                <a:spcPts val="2549"/>
              </a:lnSpc>
              <a:spcBef>
                <a:spcPts val="2942"/>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30029828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4_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9697802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CB38-2C94-4A72-96FB-08D27E885E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C4E00C-F46C-4764-A12E-AEF01D614D9B}"/>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4" name="Footer Placeholder 3">
            <a:extLst>
              <a:ext uri="{FF2B5EF4-FFF2-40B4-BE49-F238E27FC236}">
                <a16:creationId xmlns:a16="http://schemas.microsoft.com/office/drawing/2014/main" id="{61F15FE5-98F0-4FB2-B6DC-15E75ACDA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C5125C-5AB2-44D6-8C51-9EC84516937E}"/>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15504585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55240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4411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529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908459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29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2"/>
          <p:cNvGrpSpPr/>
          <p:nvPr userDrawn="1"/>
        </p:nvGrpSpPr>
        <p:grpSpPr>
          <a:xfrm>
            <a:off x="-1177" y="6512639"/>
            <a:ext cx="12192313" cy="353950"/>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18796850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5290"/>
            </a:lvl1pPr>
          </a:lstStyle>
          <a:p>
            <a:r>
              <a:rPr lang="en-US" dirty="0"/>
              <a:t>Click to edit Master title style</a:t>
            </a:r>
          </a:p>
        </p:txBody>
      </p:sp>
    </p:spTree>
    <p:extLst>
      <p:ext uri="{BB962C8B-B14F-4D97-AF65-F5344CB8AC3E}">
        <p14:creationId xmlns:p14="http://schemas.microsoft.com/office/powerpoint/2010/main" val="13607946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accent1"/>
        </a:solidFill>
        <a:effectLst/>
      </p:bgPr>
    </p:bg>
    <p:spTree>
      <p:nvGrpSpPr>
        <p:cNvPr id="1" name=""/>
        <p:cNvGrpSpPr/>
        <p:nvPr/>
      </p:nvGrpSpPr>
      <p:grpSpPr>
        <a:xfrm>
          <a:off x="0" y="0"/>
          <a:ext cx="0" cy="0"/>
          <a:chOff x="0" y="0"/>
          <a:chExt cx="0" cy="0"/>
        </a:xfrm>
      </p:grpSpPr>
      <p:sp>
        <p:nvSpPr>
          <p:cNvPr id="5" name="Isosceles Triangle 4"/>
          <p:cNvSpPr/>
          <p:nvPr userDrawn="1"/>
        </p:nvSpPr>
        <p:spPr bwMode="auto">
          <a:xfrm rot="10800000">
            <a:off x="-11153347" y="-246302"/>
            <a:ext cx="19872028" cy="937511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userDrawn="1"/>
        </p:nvGrpSpPr>
        <p:grpSpPr>
          <a:xfrm>
            <a:off x="2467202" y="3301225"/>
            <a:ext cx="9343441" cy="3174415"/>
            <a:chOff x="4567099" y="3930781"/>
            <a:chExt cx="7771523" cy="2640360"/>
          </a:xfrm>
        </p:grpSpPr>
        <p:sp>
          <p:nvSpPr>
            <p:cNvPr id="7"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9"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0"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1"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2"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3" name="Freeform 12"/>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4"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5"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6" name="Freeform 15"/>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7"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8"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19"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0"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1"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2"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3"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24"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25"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6"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7"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8"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29"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0"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1"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2"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3"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34"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5"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6"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7"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38"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39"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0"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1"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42"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43"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4"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5"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6"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7"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8"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49"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0"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1"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2"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3"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nvGrpSpPr>
            <p:cNvPr id="54"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grpSp>
        <p:sp>
          <p:nvSpPr>
            <p:cNvPr id="55"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6"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7"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8"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59"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0"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1"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2"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3"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4"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5"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6"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7"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8"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69"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000000"/>
                </a:solidFill>
                <a:ea typeface="MS PGothic" charset="0"/>
              </a:endParaRPr>
            </a:p>
          </p:txBody>
        </p:sp>
        <p:sp>
          <p:nvSpPr>
            <p:cNvPr id="70" name="Freeform 69"/>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sp>
          <p:nvSpPr>
            <p:cNvPr id="71" name="Freeform 70"/>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000000"/>
                </a:solidFill>
                <a:ea typeface="MS PGothic" charset="0"/>
              </a:endParaRPr>
            </a:p>
          </p:txBody>
        </p:sp>
      </p:grpSp>
      <p:grpSp>
        <p:nvGrpSpPr>
          <p:cNvPr id="82" name="Group 81"/>
          <p:cNvGrpSpPr/>
          <p:nvPr userDrawn="1"/>
        </p:nvGrpSpPr>
        <p:grpSpPr>
          <a:xfrm>
            <a:off x="9967239" y="5392469"/>
            <a:ext cx="1887212" cy="457097"/>
            <a:chOff x="10167102" y="5705209"/>
            <a:chExt cx="1925055" cy="466263"/>
          </a:xfrm>
          <a:solidFill>
            <a:srgbClr val="0065B2"/>
          </a:solidFill>
        </p:grpSpPr>
        <p:sp>
          <p:nvSpPr>
            <p:cNvPr id="83"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4"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sp>
          <p:nvSpPr>
            <p:cNvPr id="85"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6"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7"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8"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dirty="0">
                <a:solidFill>
                  <a:srgbClr val="68217A">
                    <a:lumMod val="40000"/>
                    <a:lumOff val="60000"/>
                  </a:srgbClr>
                </a:solidFill>
                <a:ea typeface="MS PGothic" charset="0"/>
              </a:endParaRPr>
            </a:p>
          </p:txBody>
        </p:sp>
        <p:sp>
          <p:nvSpPr>
            <p:cNvPr id="89"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dirty="0">
                <a:solidFill>
                  <a:srgbClr val="68217A">
                    <a:lumMod val="40000"/>
                    <a:lumOff val="60000"/>
                  </a:srgbClr>
                </a:solidFill>
                <a:ea typeface="MS PGothic" charset="0"/>
              </a:endParaRPr>
            </a:p>
          </p:txBody>
        </p:sp>
      </p:grpSp>
      <p:sp>
        <p:nvSpPr>
          <p:cNvPr id="90" name="Title 1"/>
          <p:cNvSpPr txBox="1">
            <a:spLocks/>
          </p:cNvSpPr>
          <p:nvPr userDrawn="1"/>
        </p:nvSpPr>
        <p:spPr>
          <a:xfrm>
            <a:off x="303804" y="333918"/>
            <a:ext cx="5141369" cy="3406726"/>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5294" dirty="0">
              <a:solidFill>
                <a:srgbClr val="0072C6"/>
              </a:solidFill>
            </a:endParaRPr>
          </a:p>
        </p:txBody>
      </p:sp>
      <p:sp>
        <p:nvSpPr>
          <p:cNvPr id="91" name="Freeform 90"/>
          <p:cNvSpPr/>
          <p:nvPr userDrawn="1"/>
        </p:nvSpPr>
        <p:spPr bwMode="auto">
          <a:xfrm>
            <a:off x="507611" y="2720999"/>
            <a:ext cx="2806205" cy="176071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21895" y="3047191"/>
            <a:ext cx="1974143" cy="125014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286304" y="3313535"/>
            <a:ext cx="1248823" cy="79082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53006" y="3517540"/>
            <a:ext cx="715418" cy="45304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69240" y="34300"/>
            <a:ext cx="5258796" cy="2386171"/>
          </a:xfrm>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800786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71744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0484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42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rgbClr val="0090D2"/>
                </a:solidFill>
              </a:defRPr>
            </a:lvl1pPr>
          </a:lstStyle>
          <a:p>
            <a:r>
              <a:rPr lang="en-US"/>
              <a:t>Click to edit Master title style</a:t>
            </a:r>
          </a:p>
        </p:txBody>
      </p:sp>
      <p:sp>
        <p:nvSpPr>
          <p:cNvPr id="4" name="Content Placeholder 3"/>
          <p:cNvSpPr>
            <a:spLocks noGrp="1"/>
          </p:cNvSpPr>
          <p:nvPr>
            <p:ph sz="quarter" idx="10" hasCustomPrompt="1"/>
          </p:nvPr>
        </p:nvSpPr>
        <p:spPr>
          <a:xfrm>
            <a:off x="575734" y="1492251"/>
            <a:ext cx="11015133" cy="4705349"/>
          </a:xfrm>
        </p:spPr>
        <p:txBody>
          <a:bodyPr/>
          <a:lstStyle>
            <a:lvl1pPr marL="0" indent="0">
              <a:buNone/>
              <a:defRPr sz="2400"/>
            </a:lvl1pPr>
            <a:lvl3pPr marL="393690" marR="0" indent="-393690" algn="l" defTabSz="1219170"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a:t>Heading One Style </a:t>
            </a:r>
          </a:p>
          <a:p>
            <a:pPr lvl="0"/>
            <a:r>
              <a:rPr lang="en-US"/>
              <a:t>Body content, 18pt Segoe UI (gray)</a:t>
            </a:r>
          </a:p>
          <a:p>
            <a:pPr lvl="0"/>
            <a:endParaRPr lang="en-US"/>
          </a:p>
          <a:p>
            <a:pPr lvl="0"/>
            <a:r>
              <a:rPr lang="en-US"/>
              <a:t>Heading Two Style</a:t>
            </a:r>
          </a:p>
          <a:p>
            <a:pPr lvl="0"/>
            <a:r>
              <a:rPr lang="en-US"/>
              <a:t>Body content, 18pt Segoe UI (gray)</a:t>
            </a:r>
          </a:p>
          <a:p>
            <a:pPr lvl="0"/>
            <a:endParaRPr lang="en-US"/>
          </a:p>
          <a:p>
            <a:pPr lvl="0"/>
            <a:r>
              <a:rPr lang="en-US"/>
              <a:t>HEADING THREE STYLE</a:t>
            </a:r>
          </a:p>
          <a:p>
            <a:pPr lvl="0"/>
            <a:r>
              <a:rPr lang="en-US"/>
              <a:t>Body content, 18pt Segoe UI (gray)</a:t>
            </a:r>
          </a:p>
          <a:p>
            <a:pPr lvl="0"/>
            <a:endParaRPr lang="en-US"/>
          </a:p>
        </p:txBody>
      </p:sp>
      <p:sp>
        <p:nvSpPr>
          <p:cNvPr id="13" name="Slide Number Placeholder 1"/>
          <p:cNvSpPr>
            <a:spLocks noGrp="1"/>
          </p:cNvSpPr>
          <p:nvPr>
            <p:ph type="sldNum" sz="quarter" idx="4"/>
          </p:nvPr>
        </p:nvSpPr>
        <p:spPr>
          <a:xfrm>
            <a:off x="705405" y="6434018"/>
            <a:ext cx="2844800" cy="366183"/>
          </a:xfrm>
          <a:prstGeom prst="rect">
            <a:avLst/>
          </a:prstGeom>
        </p:spPr>
        <p:txBody>
          <a:bodyPr vert="horz" lIns="91440" tIns="45720" rIns="91440" bIns="45720" rtlCol="0" anchor="ctr"/>
          <a:lstStyle>
            <a:lvl1pPr algn="l">
              <a:defRPr sz="1400" b="0">
                <a:solidFill>
                  <a:srgbClr val="0090D2"/>
                </a:solidFill>
              </a:defRPr>
            </a:lvl1pPr>
          </a:lstStyle>
          <a:p>
            <a:fld id="{2501BE23-1565-7B4A-A660-ADF397564F82}" type="slidenum">
              <a:rPr lang="en-US" smtClean="0"/>
              <a:pPr/>
              <a:t>‹#›</a:t>
            </a:fld>
            <a:endParaRPr lang="en-US"/>
          </a:p>
        </p:txBody>
      </p:sp>
    </p:spTree>
    <p:extLst>
      <p:ext uri="{BB962C8B-B14F-4D97-AF65-F5344CB8AC3E}">
        <p14:creationId xmlns:p14="http://schemas.microsoft.com/office/powerpoint/2010/main" val="2367949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7E4EEC-0576-494C-A576-F85CEFFAD30B}"/>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3" name="Footer Placeholder 2">
            <a:extLst>
              <a:ext uri="{FF2B5EF4-FFF2-40B4-BE49-F238E27FC236}">
                <a16:creationId xmlns:a16="http://schemas.microsoft.com/office/drawing/2014/main" id="{DED917C6-5989-4BD3-8D57-DEC11D898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841756-B34B-4235-9FC7-DF6AF90FCCD6}"/>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3449390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CFDCCA-32A4-44EB-A12E-2A9F50BBAFAD}" type="datetimeFigureOut">
              <a:rPr lang="en-US" smtClean="0"/>
              <a:t>9/3/2018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7195E7-576E-4A15-A492-752CEFFD16C8}" type="slidenum">
              <a:rPr lang="en-US" smtClean="0"/>
              <a:t>‹#›</a:t>
            </a:fld>
            <a:endParaRPr lang="en-US" dirty="0"/>
          </a:p>
        </p:txBody>
      </p:sp>
    </p:spTree>
    <p:extLst>
      <p:ext uri="{BB962C8B-B14F-4D97-AF65-F5344CB8AC3E}">
        <p14:creationId xmlns:p14="http://schemas.microsoft.com/office/powerpoint/2010/main" val="487942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F808-E992-4D8B-B006-C769B30A31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F4DD3D-7BBD-407F-8D41-43D317762E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D72AAF-4261-4E54-9B8C-8012F95A9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8086BD-F8EF-4142-AAC6-EB8F1EC1B168}"/>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6" name="Footer Placeholder 5">
            <a:extLst>
              <a:ext uri="{FF2B5EF4-FFF2-40B4-BE49-F238E27FC236}">
                <a16:creationId xmlns:a16="http://schemas.microsoft.com/office/drawing/2014/main" id="{B07EABBE-CB0F-407C-B65B-76F552FD71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3B5B5-39DF-416C-9C7D-0A4097D460D4}"/>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1990532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98FF-879A-490A-85B1-1D44EA3AD2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4D7F6C-6D47-4D7D-9A63-E4C865DDD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30B177-2051-430D-9841-2EFD08EC9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6DC9D3-2EDC-4795-BD6F-50FEDAA662D7}"/>
              </a:ext>
            </a:extLst>
          </p:cNvPr>
          <p:cNvSpPr>
            <a:spLocks noGrp="1"/>
          </p:cNvSpPr>
          <p:nvPr>
            <p:ph type="dt" sz="half" idx="10"/>
          </p:nvPr>
        </p:nvSpPr>
        <p:spPr/>
        <p:txBody>
          <a:bodyPr/>
          <a:lstStyle/>
          <a:p>
            <a:fld id="{5FB3DF91-850B-4812-B134-43DEE02DE6A1}" type="datetimeFigureOut">
              <a:rPr lang="en-US" smtClean="0"/>
              <a:t>9/3/2018</a:t>
            </a:fld>
            <a:endParaRPr lang="en-US"/>
          </a:p>
        </p:txBody>
      </p:sp>
      <p:sp>
        <p:nvSpPr>
          <p:cNvPr id="6" name="Footer Placeholder 5">
            <a:extLst>
              <a:ext uri="{FF2B5EF4-FFF2-40B4-BE49-F238E27FC236}">
                <a16:creationId xmlns:a16="http://schemas.microsoft.com/office/drawing/2014/main" id="{F857300F-2A3E-42BF-B100-1573AD086F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CDE97A-CAC2-4D42-B733-FA52FFA07D0F}"/>
              </a:ext>
            </a:extLst>
          </p:cNvPr>
          <p:cNvSpPr>
            <a:spLocks noGrp="1"/>
          </p:cNvSpPr>
          <p:nvPr>
            <p:ph type="sldNum" sz="quarter" idx="12"/>
          </p:nvPr>
        </p:nvSpPr>
        <p:spPr/>
        <p:txBody>
          <a:bodyPr/>
          <a:lstStyle/>
          <a:p>
            <a:fld id="{47414BFC-7178-4C1A-A9F4-4D22D58A5383}" type="slidenum">
              <a:rPr lang="en-US" smtClean="0"/>
              <a:t>‹#›</a:t>
            </a:fld>
            <a:endParaRPr lang="en-US"/>
          </a:p>
        </p:txBody>
      </p:sp>
    </p:spTree>
    <p:extLst>
      <p:ext uri="{BB962C8B-B14F-4D97-AF65-F5344CB8AC3E}">
        <p14:creationId xmlns:p14="http://schemas.microsoft.com/office/powerpoint/2010/main" val="4019712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F03941-7CBE-46E9-BBCD-2CC2EB54FA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5760E8-966B-4E78-9449-BDD10EDD6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95397-1373-4151-9CD0-CF1C4E5556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B3DF91-850B-4812-B134-43DEE02DE6A1}" type="datetimeFigureOut">
              <a:rPr lang="en-US" smtClean="0"/>
              <a:t>9/3/2018</a:t>
            </a:fld>
            <a:endParaRPr lang="en-US"/>
          </a:p>
        </p:txBody>
      </p:sp>
      <p:sp>
        <p:nvSpPr>
          <p:cNvPr id="5" name="Footer Placeholder 4">
            <a:extLst>
              <a:ext uri="{FF2B5EF4-FFF2-40B4-BE49-F238E27FC236}">
                <a16:creationId xmlns:a16="http://schemas.microsoft.com/office/drawing/2014/main" id="{C772D54E-5C7E-4D61-9CDC-32C3755932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62B00A-0253-4DB3-9900-350CFDA93C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14BFC-7178-4C1A-A9F4-4D22D58A5383}" type="slidenum">
              <a:rPr lang="en-US" smtClean="0"/>
              <a:t>‹#›</a:t>
            </a:fld>
            <a:endParaRPr lang="en-US"/>
          </a:p>
        </p:txBody>
      </p:sp>
    </p:spTree>
    <p:extLst>
      <p:ext uri="{BB962C8B-B14F-4D97-AF65-F5344CB8AC3E}">
        <p14:creationId xmlns:p14="http://schemas.microsoft.com/office/powerpoint/2010/main" val="538781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solidFill>
                  <a:srgbClr val="505050"/>
                </a:solidFill>
                <a:effectLst/>
                <a:uLnTx/>
                <a:uFillTx/>
                <a:latin typeface="+mn-lt"/>
                <a:ea typeface="+mn-ea"/>
                <a:cs typeface="+mn-cs"/>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marL="0" marR="0" lvl="0" indent="0" algn="r" defTabSz="914367" eaLnBrk="1" fontAlgn="auto" latinLnBrk="0" hangingPunct="1">
              <a:lnSpc>
                <a:spcPct val="100000"/>
              </a:lnSpc>
              <a:spcBef>
                <a:spcPts val="0"/>
              </a:spcBef>
              <a:spcAft>
                <a:spcPts val="0"/>
              </a:spcAft>
              <a:buClrTx/>
              <a:buSzTx/>
              <a:buFontTx/>
              <a:buNone/>
              <a:tabLst/>
              <a:defRPr/>
            </a:pPr>
            <a:fld id="{27258FFF-F925-446B-8502-81C933981705}" type="slidenum">
              <a:rPr kumimoji="0" lang="en-US" sz="882" b="0" i="0" u="none" strike="noStrike" kern="1200" cap="none" spc="0" normalizeH="0" baseline="0" noProof="0">
                <a:ln>
                  <a:noFill/>
                </a:ln>
                <a:solidFill>
                  <a:srgbClr val="505050"/>
                </a:solidFill>
                <a:effectLst/>
                <a:uLnTx/>
                <a:uFillTx/>
                <a:latin typeface="+mn-lt"/>
                <a:ea typeface="+mn-ea"/>
                <a:cs typeface="+mn-cs"/>
              </a:rPr>
              <a:pPr marL="0" marR="0" lvl="0" indent="0" algn="r" defTabSz="914367"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505050"/>
              </a:solidFill>
              <a:effectLst/>
              <a:uLnTx/>
              <a:uFillTx/>
              <a:latin typeface="+mn-lt"/>
              <a:ea typeface="+mn-ea"/>
              <a:cs typeface="+mn-cs"/>
            </a:endParaRPr>
          </a:p>
        </p:txBody>
      </p:sp>
    </p:spTree>
    <p:extLst>
      <p:ext uri="{BB962C8B-B14F-4D97-AF65-F5344CB8AC3E}">
        <p14:creationId xmlns:p14="http://schemas.microsoft.com/office/powerpoint/2010/main" val="16103077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1.wdp"/><Relationship Id="rId17" Type="http://schemas.openxmlformats.org/officeDocument/2006/relationships/image" Target="../media/image37.png"/><Relationship Id="rId2" Type="http://schemas.openxmlformats.org/officeDocument/2006/relationships/notesSlide" Target="../notesSlides/notesSlide16.xml"/><Relationship Id="rId16" Type="http://schemas.openxmlformats.org/officeDocument/2006/relationships/image" Target="../media/image36.jpg"/><Relationship Id="rId20"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5.jpg"/><Relationship Id="rId10" Type="http://schemas.openxmlformats.org/officeDocument/2006/relationships/image" Target="../media/image31.png"/><Relationship Id="rId19"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10.jp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59.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aka.ms/logicapps-wish" TargetMode="External"/><Relationship Id="rId3" Type="http://schemas.openxmlformats.org/officeDocument/2006/relationships/image" Target="../media/image10.jpg"/><Relationship Id="rId7" Type="http://schemas.openxmlformats.org/officeDocument/2006/relationships/hyperlink" Target="https://channel9.msdn.com/Blogs/Microsoft-Integratio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aka.ms/logicappslive" TargetMode="External"/><Relationship Id="rId5" Type="http://schemas.openxmlformats.org/officeDocument/2006/relationships/hyperlink" Target="http://aka.ms/logicappsblog" TargetMode="External"/><Relationship Id="rId10" Type="http://schemas.openxmlformats.org/officeDocument/2006/relationships/hyperlink" Target="http://microsoftvirtualacademy.com/" TargetMode="External"/><Relationship Id="rId4" Type="http://schemas.openxmlformats.org/officeDocument/2006/relationships/hyperlink" Target="http://aka.ms/logicapps-docs" TargetMode="External"/><Relationship Id="rId9" Type="http://schemas.openxmlformats.org/officeDocument/2006/relationships/hyperlink" Target="https://channel9.msdn.com/Events/Build/201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6325764-B9A6-4F37-9AC0-644F0E8F90CB}"/>
              </a:ext>
            </a:extLst>
          </p:cNvPr>
          <p:cNvSpPr txBox="1">
            <a:spLocks/>
          </p:cNvSpPr>
          <p:nvPr/>
        </p:nvSpPr>
        <p:spPr>
          <a:xfrm>
            <a:off x="703805" y="1811911"/>
            <a:ext cx="10945499" cy="911117"/>
          </a:xfrm>
          <a:prstGeom prst="rect">
            <a:avLst/>
          </a:prstGeom>
          <a:effectLst>
            <a:outerShdw blurRad="63500" sx="102000" sy="102000" algn="ctr"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72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Serverless Computing </a:t>
            </a:r>
          </a:p>
        </p:txBody>
      </p:sp>
      <p:pic>
        <p:nvPicPr>
          <p:cNvPr id="13" name="Picture 12">
            <a:extLst>
              <a:ext uri="{FF2B5EF4-FFF2-40B4-BE49-F238E27FC236}">
                <a16:creationId xmlns:a16="http://schemas.microsoft.com/office/drawing/2014/main" id="{685A4B91-F8F2-4EE1-8BEE-A8ACB835B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564" y="3487740"/>
            <a:ext cx="1945413" cy="1735614"/>
          </a:xfrm>
          <a:prstGeom prst="rect">
            <a:avLst/>
          </a:prstGeom>
        </p:spPr>
      </p:pic>
      <p:pic>
        <p:nvPicPr>
          <p:cNvPr id="15" name="Picture 14">
            <a:extLst>
              <a:ext uri="{FF2B5EF4-FFF2-40B4-BE49-F238E27FC236}">
                <a16:creationId xmlns:a16="http://schemas.microsoft.com/office/drawing/2014/main" id="{6F8AFCB8-3323-40BE-A5DC-1293E126B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7664" y="3487740"/>
            <a:ext cx="1945413" cy="1735614"/>
          </a:xfrm>
          <a:prstGeom prst="rect">
            <a:avLst/>
          </a:prstGeom>
        </p:spPr>
      </p:pic>
      <p:pic>
        <p:nvPicPr>
          <p:cNvPr id="17" name="Picture 16">
            <a:extLst>
              <a:ext uri="{FF2B5EF4-FFF2-40B4-BE49-F238E27FC236}">
                <a16:creationId xmlns:a16="http://schemas.microsoft.com/office/drawing/2014/main" id="{2A6E3287-A956-4C8F-BB14-452654A682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9091" y="3487740"/>
            <a:ext cx="1945413" cy="1735614"/>
          </a:xfrm>
          <a:prstGeom prst="rect">
            <a:avLst/>
          </a:prstGeom>
        </p:spPr>
      </p:pic>
    </p:spTree>
    <p:extLst>
      <p:ext uri="{BB962C8B-B14F-4D97-AF65-F5344CB8AC3E}">
        <p14:creationId xmlns:p14="http://schemas.microsoft.com/office/powerpoint/2010/main" val="58520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7CAB92-1041-4DD8-8DDA-5962E4D49947}"/>
              </a:ext>
            </a:extLst>
          </p:cNvPr>
          <p:cNvSpPr/>
          <p:nvPr/>
        </p:nvSpPr>
        <p:spPr>
          <a:xfrm>
            <a:off x="2875228" y="2954365"/>
            <a:ext cx="8668204" cy="2708434"/>
          </a:xfrm>
          <a:prstGeom prst="rect">
            <a:avLst/>
          </a:prstGeom>
        </p:spPr>
        <p:txBody>
          <a:bodyPr wrap="square">
            <a:spAutoFit/>
          </a:bodyPr>
          <a:lstStyle/>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Make composing Cloud Apps insanely easy</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Develop Functions in C#, JavaScript, F#, Python, PHP, Batch, Typescript</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Easily schedule event-driven tasks across services</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Expose Functions as HTTP API endpoints</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Scale Functions based on customer demand</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Easily integrate with Logic Apps </a:t>
            </a:r>
            <a:endParaRPr lang="en-US" sz="2000" dirty="0">
              <a:solidFill>
                <a:schemeClr val="bg1"/>
              </a:solidFill>
              <a:latin typeface="Roboto" panose="02000000000000000000" pitchFamily="2" charset="0"/>
              <a:ea typeface="Roboto" panose="02000000000000000000" pitchFamily="2" charset="0"/>
              <a:cs typeface="Segoe UI Light" panose="020B0502040204020203" pitchFamily="34" charset="0"/>
            </a:endParaRPr>
          </a:p>
        </p:txBody>
      </p:sp>
      <p:sp>
        <p:nvSpPr>
          <p:cNvPr id="6" name="Title 1">
            <a:extLst>
              <a:ext uri="{FF2B5EF4-FFF2-40B4-BE49-F238E27FC236}">
                <a16:creationId xmlns:a16="http://schemas.microsoft.com/office/drawing/2014/main" id="{4F7108D6-7164-44A7-B0B1-7FC9DDD8C0A5}"/>
              </a:ext>
            </a:extLst>
          </p:cNvPr>
          <p:cNvSpPr txBox="1">
            <a:spLocks/>
          </p:cNvSpPr>
          <p:nvPr/>
        </p:nvSpPr>
        <p:spPr>
          <a:xfrm>
            <a:off x="2875228" y="1807013"/>
            <a:ext cx="7505744" cy="7430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EE7822"/>
                </a:solidFill>
                <a:latin typeface="Montserrat" panose="00000500000000000000" pitchFamily="50" charset="0"/>
                <a:ea typeface="+mj-ea"/>
                <a:cs typeface="+mj-cs"/>
              </a:defRPr>
            </a:lvl1pPr>
          </a:lstStyle>
          <a:p>
            <a:pPr algn="l"/>
            <a:r>
              <a:rPr lang="en-US" sz="4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t>Azure Functions</a:t>
            </a:r>
          </a:p>
        </p:txBody>
      </p:sp>
      <p:sp>
        <p:nvSpPr>
          <p:cNvPr id="10" name="Rectangle 9">
            <a:extLst>
              <a:ext uri="{FF2B5EF4-FFF2-40B4-BE49-F238E27FC236}">
                <a16:creationId xmlns:a16="http://schemas.microsoft.com/office/drawing/2014/main" id="{85BE07C7-2828-4EE5-B4B0-41CE0038DDBD}"/>
              </a:ext>
            </a:extLst>
          </p:cNvPr>
          <p:cNvSpPr/>
          <p:nvPr/>
        </p:nvSpPr>
        <p:spPr>
          <a:xfrm>
            <a:off x="7117080" y="472055"/>
            <a:ext cx="5074920" cy="717252"/>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D830E0-5706-46F5-BCDE-5C668BF3F43C}"/>
              </a:ext>
            </a:extLst>
          </p:cNvPr>
          <p:cNvSpPr/>
          <p:nvPr/>
        </p:nvSpPr>
        <p:spPr>
          <a:xfrm>
            <a:off x="7300770" y="569071"/>
            <a:ext cx="4707539" cy="523220"/>
          </a:xfrm>
          <a:prstGeom prst="rect">
            <a:avLst/>
          </a:prstGeom>
        </p:spPr>
        <p:txBody>
          <a:bodyPr wrap="square">
            <a:spAutoFit/>
          </a:bodyPr>
          <a:lstStyle/>
          <a:p>
            <a:r>
              <a:rPr lang="en-US" sz="2800" dirty="0">
                <a:solidFill>
                  <a:schemeClr val="bg1"/>
                </a:solidFill>
                <a:latin typeface="Roboto" panose="02000000000000000000" pitchFamily="2" charset="0"/>
                <a:ea typeface="Roboto" panose="02000000000000000000" pitchFamily="2" charset="0"/>
              </a:rPr>
              <a:t>Introducing Azure Functions</a:t>
            </a:r>
          </a:p>
        </p:txBody>
      </p:sp>
      <p:pic>
        <p:nvPicPr>
          <p:cNvPr id="4" name="Picture 3">
            <a:extLst>
              <a:ext uri="{FF2B5EF4-FFF2-40B4-BE49-F238E27FC236}">
                <a16:creationId xmlns:a16="http://schemas.microsoft.com/office/drawing/2014/main" id="{847B49C2-7BCC-4DB2-9832-0F03026FB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43" y="1295987"/>
            <a:ext cx="2156217" cy="1923684"/>
          </a:xfrm>
          <a:prstGeom prst="rect">
            <a:avLst/>
          </a:prstGeom>
        </p:spPr>
      </p:pic>
    </p:spTree>
    <p:extLst>
      <p:ext uri="{BB962C8B-B14F-4D97-AF65-F5344CB8AC3E}">
        <p14:creationId xmlns:p14="http://schemas.microsoft.com/office/powerpoint/2010/main" val="16261361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80000">
                                          <p:cBhvr additive="base">
                                            <p:cTn id="7" dur="1250" fill="hold"/>
                                            <p:tgtEl>
                                              <p:spTgt spid="10"/>
                                            </p:tgtEl>
                                            <p:attrNameLst>
                                              <p:attrName>ppt_x</p:attrName>
                                            </p:attrNameLst>
                                          </p:cBhvr>
                                          <p:tavLst>
                                            <p:tav tm="0">
                                              <p:val>
                                                <p:strVal val="#ppt_x"/>
                                              </p:val>
                                            </p:tav>
                                            <p:tav tm="100000">
                                              <p:val>
                                                <p:strVal val="#ppt_x"/>
                                              </p:val>
                                            </p:tav>
                                          </p:tavLst>
                                        </p:anim>
                                        <p:anim calcmode="lin" valueType="num" p14:bounceEnd="80000">
                                          <p:cBhvr additive="base">
                                            <p:cTn id="8" dur="1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250" fill="hold"/>
                                            <p:tgtEl>
                                              <p:spTgt spid="10"/>
                                            </p:tgtEl>
                                            <p:attrNameLst>
                                              <p:attrName>ppt_x</p:attrName>
                                            </p:attrNameLst>
                                          </p:cBhvr>
                                          <p:tavLst>
                                            <p:tav tm="0">
                                              <p:val>
                                                <p:strVal val="#ppt_x"/>
                                              </p:val>
                                            </p:tav>
                                            <p:tav tm="100000">
                                              <p:val>
                                                <p:strVal val="#ppt_x"/>
                                              </p:val>
                                            </p:tav>
                                          </p:tavLst>
                                        </p:anim>
                                        <p:anim calcmode="lin" valueType="num">
                                          <p:cBhvr additive="base">
                                            <p:cTn id="8" dur="1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7CAB92-1041-4DD8-8DDA-5962E4D49947}"/>
              </a:ext>
            </a:extLst>
          </p:cNvPr>
          <p:cNvSpPr/>
          <p:nvPr/>
        </p:nvSpPr>
        <p:spPr>
          <a:xfrm>
            <a:off x="1174219" y="572407"/>
            <a:ext cx="9871167" cy="769441"/>
          </a:xfrm>
          <a:prstGeom prst="rect">
            <a:avLst/>
          </a:prstGeom>
        </p:spPr>
        <p:txBody>
          <a:bodyPr wrap="square">
            <a:spAutoFit/>
          </a:bodyPr>
          <a:lstStyle/>
          <a:p>
            <a:pPr algn="ctr"/>
            <a:r>
              <a:rPr lang="en-US" sz="44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t>Create Function Portal</a:t>
            </a:r>
          </a:p>
        </p:txBody>
      </p:sp>
      <p:pic>
        <p:nvPicPr>
          <p:cNvPr id="3" name="Picture 2" descr="A screenshot of a computer screen&#10;&#10;Description generated with very high confidence">
            <a:extLst>
              <a:ext uri="{FF2B5EF4-FFF2-40B4-BE49-F238E27FC236}">
                <a16:creationId xmlns:a16="http://schemas.microsoft.com/office/drawing/2014/main" id="{6F1375AA-D115-48AE-AB30-64D58DF1F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486" y="1623226"/>
            <a:ext cx="9056635" cy="4560793"/>
          </a:xfrm>
          <a:prstGeom prst="rect">
            <a:avLst/>
          </a:prstGeom>
        </p:spPr>
      </p:pic>
    </p:spTree>
    <p:extLst>
      <p:ext uri="{BB962C8B-B14F-4D97-AF65-F5344CB8AC3E}">
        <p14:creationId xmlns:p14="http://schemas.microsoft.com/office/powerpoint/2010/main" val="580374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7CAB92-1041-4DD8-8DDA-5962E4D49947}"/>
              </a:ext>
            </a:extLst>
          </p:cNvPr>
          <p:cNvSpPr/>
          <p:nvPr/>
        </p:nvSpPr>
        <p:spPr>
          <a:xfrm>
            <a:off x="760445" y="3028671"/>
            <a:ext cx="6112796" cy="769441"/>
          </a:xfrm>
          <a:prstGeom prst="rect">
            <a:avLst/>
          </a:prstGeom>
        </p:spPr>
        <p:txBody>
          <a:bodyPr wrap="square">
            <a:spAutoFit/>
          </a:bodyPr>
          <a:lstStyle/>
          <a:p>
            <a:r>
              <a:rPr lang="en-US" sz="44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t>Create Function Portal</a:t>
            </a:r>
          </a:p>
        </p:txBody>
      </p:sp>
      <p:pic>
        <p:nvPicPr>
          <p:cNvPr id="3" name="Picture 2" descr="A screenshot of a cell phone&#10;&#10;Description generated with very high confidence">
            <a:extLst>
              <a:ext uri="{FF2B5EF4-FFF2-40B4-BE49-F238E27FC236}">
                <a16:creationId xmlns:a16="http://schemas.microsoft.com/office/drawing/2014/main" id="{FCEE0B28-6315-4143-80EE-B5330745B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0512" y="830681"/>
            <a:ext cx="3190408" cy="5165422"/>
          </a:xfrm>
          <a:prstGeom prst="rect">
            <a:avLst/>
          </a:prstGeom>
        </p:spPr>
      </p:pic>
    </p:spTree>
    <p:extLst>
      <p:ext uri="{BB962C8B-B14F-4D97-AF65-F5344CB8AC3E}">
        <p14:creationId xmlns:p14="http://schemas.microsoft.com/office/powerpoint/2010/main" val="242527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7CAB92-1041-4DD8-8DDA-5962E4D49947}"/>
              </a:ext>
            </a:extLst>
          </p:cNvPr>
          <p:cNvSpPr/>
          <p:nvPr/>
        </p:nvSpPr>
        <p:spPr>
          <a:xfrm>
            <a:off x="3080100" y="443511"/>
            <a:ext cx="6966480" cy="769441"/>
          </a:xfrm>
          <a:prstGeom prst="rect">
            <a:avLst/>
          </a:prstGeom>
        </p:spPr>
        <p:txBody>
          <a:bodyPr wrap="square">
            <a:spAutoFit/>
          </a:bodyPr>
          <a:lstStyle/>
          <a:p>
            <a:pPr algn="ctr"/>
            <a:r>
              <a:rPr lang="en-US" sz="44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t>Create Function Portal</a:t>
            </a:r>
          </a:p>
        </p:txBody>
      </p:sp>
      <p:pic>
        <p:nvPicPr>
          <p:cNvPr id="3" name="Picture 2" descr="A screenshot of a cell phone&#10;&#10;Description generated with very high confidence">
            <a:extLst>
              <a:ext uri="{FF2B5EF4-FFF2-40B4-BE49-F238E27FC236}">
                <a16:creationId xmlns:a16="http://schemas.microsoft.com/office/drawing/2014/main" id="{865AD383-A2F9-40AB-8E0C-5C1C75E22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646" y="1595224"/>
            <a:ext cx="9809389" cy="4878372"/>
          </a:xfrm>
          <a:prstGeom prst="rect">
            <a:avLst/>
          </a:prstGeom>
        </p:spPr>
      </p:pic>
    </p:spTree>
    <p:extLst>
      <p:ext uri="{BB962C8B-B14F-4D97-AF65-F5344CB8AC3E}">
        <p14:creationId xmlns:p14="http://schemas.microsoft.com/office/powerpoint/2010/main" val="1500236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7CAB92-1041-4DD8-8DDA-5962E4D49947}"/>
              </a:ext>
            </a:extLst>
          </p:cNvPr>
          <p:cNvSpPr/>
          <p:nvPr/>
        </p:nvSpPr>
        <p:spPr>
          <a:xfrm>
            <a:off x="2478988" y="3616166"/>
            <a:ext cx="8668204" cy="2246769"/>
          </a:xfrm>
          <a:prstGeom prst="rect">
            <a:avLst/>
          </a:prstGeom>
        </p:spPr>
        <p:txBody>
          <a:bodyPr wrap="square">
            <a:spAutoFit/>
          </a:bodyPr>
          <a:lstStyle/>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Faster integration using innovative Visual Designer. </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Easy workflow creation with triggers and actions.</a:t>
            </a:r>
            <a:endParaRPr lang="en-US" sz="2000" dirty="0">
              <a:solidFill>
                <a:schemeClr val="bg1"/>
              </a:solidFill>
              <a:latin typeface="Roboto" panose="02000000000000000000" pitchFamily="2" charset="0"/>
              <a:ea typeface="Roboto" panose="02000000000000000000" pitchFamily="2" charset="0"/>
              <a:cs typeface="Segoe UI Semibold" panose="020B0702040204020203" pitchFamily="34" charset="0"/>
            </a:endParaRP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Mashup applications, data and services.</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Built for mission critical Enterprise Integration.</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Create, deploy, manage and monitor</a:t>
            </a:r>
            <a:endParaRPr lang="en-US" sz="2000" dirty="0">
              <a:solidFill>
                <a:schemeClr val="bg1"/>
              </a:solidFill>
              <a:latin typeface="Roboto" panose="02000000000000000000" pitchFamily="2" charset="0"/>
              <a:ea typeface="Roboto" panose="02000000000000000000" pitchFamily="2" charset="0"/>
              <a:cs typeface="Segoe UI Light" panose="020B0502040204020203" pitchFamily="34" charset="0"/>
            </a:endParaRPr>
          </a:p>
        </p:txBody>
      </p:sp>
      <p:sp>
        <p:nvSpPr>
          <p:cNvPr id="6" name="Title 1">
            <a:extLst>
              <a:ext uri="{FF2B5EF4-FFF2-40B4-BE49-F238E27FC236}">
                <a16:creationId xmlns:a16="http://schemas.microsoft.com/office/drawing/2014/main" id="{4F7108D6-7164-44A7-B0B1-7FC9DDD8C0A5}"/>
              </a:ext>
            </a:extLst>
          </p:cNvPr>
          <p:cNvSpPr txBox="1">
            <a:spLocks/>
          </p:cNvSpPr>
          <p:nvPr/>
        </p:nvSpPr>
        <p:spPr>
          <a:xfrm>
            <a:off x="2418028" y="1363867"/>
            <a:ext cx="8143292" cy="2598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rgbClr val="EE7822"/>
                </a:solidFill>
                <a:latin typeface="Montserrat" panose="00000500000000000000" pitchFamily="50" charset="0"/>
                <a:ea typeface="+mj-ea"/>
                <a:cs typeface="+mj-cs"/>
              </a:defRPr>
            </a:lvl1pPr>
          </a:lstStyle>
          <a:p>
            <a:pPr algn="l"/>
            <a:endParaRPr lang="en-IN" sz="44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endParaRPr>
          </a:p>
          <a:p>
            <a:pPr algn="l"/>
            <a:endParaRPr lang="en-IN" sz="44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endParaRPr>
          </a:p>
          <a:p>
            <a:pPr algn="l"/>
            <a:endParaRPr lang="en-IN" sz="44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endParaRPr>
          </a:p>
          <a:p>
            <a:pPr algn="l"/>
            <a:endParaRPr lang="en-IN" sz="44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endParaRPr>
          </a:p>
          <a:p>
            <a:pPr algn="l">
              <a:lnSpc>
                <a:spcPct val="100000"/>
              </a:lnSpc>
            </a:pPr>
            <a:r>
              <a:rPr lang="en-IN" sz="4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t>Powerful Integration.</a:t>
            </a:r>
            <a:br>
              <a:rPr lang="en-IN" sz="4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br>
            <a:r>
              <a:rPr lang="en-IN" sz="4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t>Hyperscale Workflow Engine, born in Azure</a:t>
            </a:r>
          </a:p>
          <a:p>
            <a:pPr algn="l"/>
            <a:endParaRPr lang="en-IN" sz="44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endParaRPr>
          </a:p>
        </p:txBody>
      </p:sp>
      <p:sp>
        <p:nvSpPr>
          <p:cNvPr id="10" name="Rectangle 9">
            <a:extLst>
              <a:ext uri="{FF2B5EF4-FFF2-40B4-BE49-F238E27FC236}">
                <a16:creationId xmlns:a16="http://schemas.microsoft.com/office/drawing/2014/main" id="{85BE07C7-2828-4EE5-B4B0-41CE0038DDBD}"/>
              </a:ext>
            </a:extLst>
          </p:cNvPr>
          <p:cNvSpPr/>
          <p:nvPr/>
        </p:nvSpPr>
        <p:spPr>
          <a:xfrm>
            <a:off x="7117080" y="319655"/>
            <a:ext cx="5074920" cy="717252"/>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D830E0-5706-46F5-BCDE-5C668BF3F43C}"/>
              </a:ext>
            </a:extLst>
          </p:cNvPr>
          <p:cNvSpPr/>
          <p:nvPr/>
        </p:nvSpPr>
        <p:spPr>
          <a:xfrm>
            <a:off x="7284721" y="416671"/>
            <a:ext cx="4739640" cy="523220"/>
          </a:xfrm>
          <a:prstGeom prst="rect">
            <a:avLst/>
          </a:prstGeom>
        </p:spPr>
        <p:txBody>
          <a:bodyPr wrap="square">
            <a:spAutoFit/>
          </a:bodyPr>
          <a:lstStyle/>
          <a:p>
            <a:r>
              <a:rPr lang="en-US" sz="2800" dirty="0">
                <a:solidFill>
                  <a:schemeClr val="bg1"/>
                </a:solidFill>
                <a:latin typeface="Roboto" panose="02000000000000000000" pitchFamily="2" charset="0"/>
                <a:ea typeface="Roboto" panose="02000000000000000000" pitchFamily="2" charset="0"/>
              </a:rPr>
              <a:t>Introducing Azure Logic App</a:t>
            </a:r>
          </a:p>
        </p:txBody>
      </p:sp>
      <p:pic>
        <p:nvPicPr>
          <p:cNvPr id="3" name="Picture 2">
            <a:extLst>
              <a:ext uri="{FF2B5EF4-FFF2-40B4-BE49-F238E27FC236}">
                <a16:creationId xmlns:a16="http://schemas.microsoft.com/office/drawing/2014/main" id="{2144C08C-C158-4975-B30F-06ABA32E0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47" y="1138011"/>
            <a:ext cx="2274449" cy="2029165"/>
          </a:xfrm>
          <a:prstGeom prst="rect">
            <a:avLst/>
          </a:prstGeom>
        </p:spPr>
      </p:pic>
      <p:pic>
        <p:nvPicPr>
          <p:cNvPr id="12" name="Picture 11">
            <a:extLst>
              <a:ext uri="{FF2B5EF4-FFF2-40B4-BE49-F238E27FC236}">
                <a16:creationId xmlns:a16="http://schemas.microsoft.com/office/drawing/2014/main" id="{74A872F4-FD85-4D38-AA34-8334B8648F01}"/>
              </a:ext>
            </a:extLst>
          </p:cNvPr>
          <p:cNvPicPr>
            <a:picLocks noChangeAspect="1"/>
          </p:cNvPicPr>
          <p:nvPr/>
        </p:nvPicPr>
        <p:blipFill>
          <a:blip r:embed="rId5"/>
          <a:stretch>
            <a:fillRect/>
          </a:stretch>
        </p:blipFill>
        <p:spPr>
          <a:xfrm>
            <a:off x="8399698" y="4541520"/>
            <a:ext cx="3700863" cy="2197831"/>
          </a:xfrm>
          <a:prstGeom prst="rect">
            <a:avLst/>
          </a:prstGeom>
        </p:spPr>
      </p:pic>
    </p:spTree>
    <p:extLst>
      <p:ext uri="{BB962C8B-B14F-4D97-AF65-F5344CB8AC3E}">
        <p14:creationId xmlns:p14="http://schemas.microsoft.com/office/powerpoint/2010/main" val="20393551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80000">
                                          <p:cBhvr additive="base">
                                            <p:cTn id="7" dur="1250" fill="hold"/>
                                            <p:tgtEl>
                                              <p:spTgt spid="10"/>
                                            </p:tgtEl>
                                            <p:attrNameLst>
                                              <p:attrName>ppt_x</p:attrName>
                                            </p:attrNameLst>
                                          </p:cBhvr>
                                          <p:tavLst>
                                            <p:tav tm="0">
                                              <p:val>
                                                <p:strVal val="#ppt_x"/>
                                              </p:val>
                                            </p:tav>
                                            <p:tav tm="100000">
                                              <p:val>
                                                <p:strVal val="#ppt_x"/>
                                              </p:val>
                                            </p:tav>
                                          </p:tavLst>
                                        </p:anim>
                                        <p:anim calcmode="lin" valueType="num" p14:bounceEnd="80000">
                                          <p:cBhvr additive="base">
                                            <p:cTn id="8" dur="1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250" fill="hold"/>
                                            <p:tgtEl>
                                              <p:spTgt spid="10"/>
                                            </p:tgtEl>
                                            <p:attrNameLst>
                                              <p:attrName>ppt_x</p:attrName>
                                            </p:attrNameLst>
                                          </p:cBhvr>
                                          <p:tavLst>
                                            <p:tav tm="0">
                                              <p:val>
                                                <p:strVal val="#ppt_x"/>
                                              </p:val>
                                            </p:tav>
                                            <p:tav tm="100000">
                                              <p:val>
                                                <p:strVal val="#ppt_x"/>
                                              </p:val>
                                            </p:tav>
                                          </p:tavLst>
                                        </p:anim>
                                        <p:anim calcmode="lin" valueType="num">
                                          <p:cBhvr additive="base">
                                            <p:cTn id="8" dur="1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7CAB92-1041-4DD8-8DDA-5962E4D49947}"/>
              </a:ext>
            </a:extLst>
          </p:cNvPr>
          <p:cNvSpPr/>
          <p:nvPr/>
        </p:nvSpPr>
        <p:spPr>
          <a:xfrm>
            <a:off x="4177438" y="2320766"/>
            <a:ext cx="6732724" cy="2246769"/>
          </a:xfrm>
          <a:prstGeom prst="rect">
            <a:avLst/>
          </a:prstGeom>
        </p:spPr>
        <p:txBody>
          <a:bodyPr wrap="square">
            <a:spAutoFit/>
          </a:bodyPr>
          <a:lstStyle/>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Connect and Automate Common Task with Logic Apps</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Use simple intuitive tools.</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Create crucial reliable tasks without coding.</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Integrate your mobile and web based apps.</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Connect existing apps to SaaS services.</a:t>
            </a:r>
          </a:p>
        </p:txBody>
      </p:sp>
      <p:sp>
        <p:nvSpPr>
          <p:cNvPr id="10" name="Rectangle 9">
            <a:extLst>
              <a:ext uri="{FF2B5EF4-FFF2-40B4-BE49-F238E27FC236}">
                <a16:creationId xmlns:a16="http://schemas.microsoft.com/office/drawing/2014/main" id="{85BE07C7-2828-4EE5-B4B0-41CE0038DDBD}"/>
              </a:ext>
            </a:extLst>
          </p:cNvPr>
          <p:cNvSpPr/>
          <p:nvPr/>
        </p:nvSpPr>
        <p:spPr>
          <a:xfrm>
            <a:off x="7117080" y="319655"/>
            <a:ext cx="5074920" cy="717252"/>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D830E0-5706-46F5-BCDE-5C668BF3F43C}"/>
              </a:ext>
            </a:extLst>
          </p:cNvPr>
          <p:cNvSpPr/>
          <p:nvPr/>
        </p:nvSpPr>
        <p:spPr>
          <a:xfrm>
            <a:off x="7284721" y="416671"/>
            <a:ext cx="4739640" cy="523220"/>
          </a:xfrm>
          <a:prstGeom prst="rect">
            <a:avLst/>
          </a:prstGeom>
        </p:spPr>
        <p:txBody>
          <a:bodyPr wrap="square">
            <a:spAutoFit/>
          </a:bodyPr>
          <a:lstStyle/>
          <a:p>
            <a:r>
              <a:rPr lang="en-US" sz="2800" dirty="0">
                <a:solidFill>
                  <a:schemeClr val="bg1"/>
                </a:solidFill>
                <a:latin typeface="Roboto" panose="02000000000000000000" pitchFamily="2" charset="0"/>
                <a:ea typeface="Roboto" panose="02000000000000000000" pitchFamily="2" charset="0"/>
              </a:rPr>
              <a:t>Introducing Azure Logic App</a:t>
            </a:r>
          </a:p>
        </p:txBody>
      </p:sp>
      <p:pic>
        <p:nvPicPr>
          <p:cNvPr id="3" name="Picture 2">
            <a:extLst>
              <a:ext uri="{FF2B5EF4-FFF2-40B4-BE49-F238E27FC236}">
                <a16:creationId xmlns:a16="http://schemas.microsoft.com/office/drawing/2014/main" id="{2144C08C-C158-4975-B30F-06ABA32E03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011" y="2263240"/>
            <a:ext cx="2582836" cy="2304295"/>
          </a:xfrm>
          <a:prstGeom prst="rect">
            <a:avLst/>
          </a:prstGeom>
        </p:spPr>
      </p:pic>
    </p:spTree>
    <p:extLst>
      <p:ext uri="{BB962C8B-B14F-4D97-AF65-F5344CB8AC3E}">
        <p14:creationId xmlns:p14="http://schemas.microsoft.com/office/powerpoint/2010/main" val="2870164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14:bounceEnd="80000">
                                          <p:cBhvr additive="base">
                                            <p:cTn id="7" dur="1250" fill="hold"/>
                                            <p:tgtEl>
                                              <p:spTgt spid="10"/>
                                            </p:tgtEl>
                                            <p:attrNameLst>
                                              <p:attrName>ppt_x</p:attrName>
                                            </p:attrNameLst>
                                          </p:cBhvr>
                                          <p:tavLst>
                                            <p:tav tm="0">
                                              <p:val>
                                                <p:strVal val="#ppt_x"/>
                                              </p:val>
                                            </p:tav>
                                            <p:tav tm="100000">
                                              <p:val>
                                                <p:strVal val="#ppt_x"/>
                                              </p:val>
                                            </p:tav>
                                          </p:tavLst>
                                        </p:anim>
                                        <p:anim calcmode="lin" valueType="num" p14:bounceEnd="80000">
                                          <p:cBhvr additive="base">
                                            <p:cTn id="8" dur="1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250" fill="hold"/>
                                            <p:tgtEl>
                                              <p:spTgt spid="10"/>
                                            </p:tgtEl>
                                            <p:attrNameLst>
                                              <p:attrName>ppt_x</p:attrName>
                                            </p:attrNameLst>
                                          </p:cBhvr>
                                          <p:tavLst>
                                            <p:tav tm="0">
                                              <p:val>
                                                <p:strVal val="#ppt_x"/>
                                              </p:val>
                                            </p:tav>
                                            <p:tav tm="100000">
                                              <p:val>
                                                <p:strVal val="#ppt_x"/>
                                              </p:val>
                                            </p:tav>
                                          </p:tavLst>
                                        </p:anim>
                                        <p:anim calcmode="lin" valueType="num">
                                          <p:cBhvr additive="base">
                                            <p:cTn id="8" dur="1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3B25A7AC-AE81-4A7C-967C-5E86A091F3EB}"/>
              </a:ext>
            </a:extLst>
          </p:cNvPr>
          <p:cNvCxnSpPr>
            <a:cxnSpLocks/>
          </p:cNvCxnSpPr>
          <p:nvPr/>
        </p:nvCxnSpPr>
        <p:spPr>
          <a:xfrm flipV="1">
            <a:off x="8314457" y="2498400"/>
            <a:ext cx="0" cy="1311095"/>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28" name="Group 27">
            <a:extLst>
              <a:ext uri="{FF2B5EF4-FFF2-40B4-BE49-F238E27FC236}">
                <a16:creationId xmlns:a16="http://schemas.microsoft.com/office/drawing/2014/main" id="{C59E9659-DEB7-46C1-B2EF-548563A0EB2D}"/>
              </a:ext>
            </a:extLst>
          </p:cNvPr>
          <p:cNvGrpSpPr/>
          <p:nvPr/>
        </p:nvGrpSpPr>
        <p:grpSpPr>
          <a:xfrm>
            <a:off x="7480189" y="3964930"/>
            <a:ext cx="1726130" cy="918207"/>
            <a:chOff x="7649759" y="3473718"/>
            <a:chExt cx="1692678" cy="900414"/>
          </a:xfrm>
        </p:grpSpPr>
        <p:sp>
          <p:nvSpPr>
            <p:cNvPr id="29" name="TextBox 28">
              <a:extLst>
                <a:ext uri="{FF2B5EF4-FFF2-40B4-BE49-F238E27FC236}">
                  <a16:creationId xmlns:a16="http://schemas.microsoft.com/office/drawing/2014/main" id="{7704C474-28BA-46A3-91E2-5B5EE85C7B4F}"/>
                </a:ext>
              </a:extLst>
            </p:cNvPr>
            <p:cNvSpPr txBox="1"/>
            <p:nvPr/>
          </p:nvSpPr>
          <p:spPr>
            <a:xfrm>
              <a:off x="7649759" y="3978710"/>
              <a:ext cx="1692678" cy="395422"/>
            </a:xfrm>
            <a:prstGeom prst="rect">
              <a:avLst/>
            </a:prstGeom>
            <a:noFill/>
          </p:spPr>
          <p:txBody>
            <a:bodyPr wrap="square" lIns="0" tIns="0" rIns="0" bIns="0" rtlCol="0">
              <a:spAutoFit/>
            </a:bodyPr>
            <a:lstStyle/>
            <a:p>
              <a:pPr algn="ctr" defTabSz="932535">
                <a:lnSpc>
                  <a:spcPct val="90000"/>
                </a:lnSpc>
                <a:spcAft>
                  <a:spcPts val="612"/>
                </a:spcAft>
                <a:defRPr/>
              </a:pPr>
              <a:r>
                <a:rPr lang="en-US" sz="1427" kern="0" dirty="0">
                  <a:gradFill>
                    <a:gsLst>
                      <a:gs pos="2917">
                        <a:srgbClr val="D2D2D2">
                          <a:lumMod val="50000"/>
                        </a:srgbClr>
                      </a:gs>
                      <a:gs pos="30000">
                        <a:srgbClr val="D2D2D2">
                          <a:lumMod val="50000"/>
                        </a:srgbClr>
                      </a:gs>
                    </a:gsLst>
                    <a:lin ang="5400000" scaled="0"/>
                  </a:gradFill>
                  <a:latin typeface="Segoe UI Semilight"/>
                </a:rPr>
                <a:t>On-premises data gateway</a:t>
              </a:r>
            </a:p>
          </p:txBody>
        </p:sp>
        <p:grpSp>
          <p:nvGrpSpPr>
            <p:cNvPr id="30" name="Group 29">
              <a:extLst>
                <a:ext uri="{FF2B5EF4-FFF2-40B4-BE49-F238E27FC236}">
                  <a16:creationId xmlns:a16="http://schemas.microsoft.com/office/drawing/2014/main" id="{87CBB079-C782-4C0E-8923-6DA870BFD94C}"/>
                </a:ext>
              </a:extLst>
            </p:cNvPr>
            <p:cNvGrpSpPr/>
            <p:nvPr/>
          </p:nvGrpSpPr>
          <p:grpSpPr>
            <a:xfrm>
              <a:off x="8213450" y="3473718"/>
              <a:ext cx="556534" cy="447498"/>
              <a:chOff x="8134076" y="3465305"/>
              <a:chExt cx="556534" cy="447498"/>
            </a:xfrm>
          </p:grpSpPr>
          <p:sp>
            <p:nvSpPr>
              <p:cNvPr id="37" name="Freeform 128">
                <a:extLst>
                  <a:ext uri="{FF2B5EF4-FFF2-40B4-BE49-F238E27FC236}">
                    <a16:creationId xmlns:a16="http://schemas.microsoft.com/office/drawing/2014/main" id="{80AB3572-8F43-493D-9684-ABCD69310A8F}"/>
                  </a:ext>
                </a:extLst>
              </p:cNvPr>
              <p:cNvSpPr>
                <a:spLocks noChangeAspect="1"/>
              </p:cNvSpPr>
              <p:nvPr/>
            </p:nvSpPr>
            <p:spPr bwMode="white">
              <a:xfrm>
                <a:off x="8134076" y="3465305"/>
                <a:ext cx="556534" cy="3074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3247" tIns="46624" rIns="93247" bIns="46624" numCol="1" anchor="t" anchorCtr="0" compatLnSpc="1">
                <a:prstTxWarp prst="textNoShape">
                  <a:avLst/>
                </a:prstTxWarp>
              </a:bodyPr>
              <a:lstStyle/>
              <a:p>
                <a:pPr defTabSz="932498">
                  <a:defRPr/>
                </a:pPr>
                <a:endParaRPr lang="en-US" sz="1837" kern="0">
                  <a:solidFill>
                    <a:srgbClr val="FFFFFF"/>
                  </a:solidFill>
                  <a:latin typeface="Segoe UI Semilight"/>
                </a:endParaRPr>
              </a:p>
            </p:txBody>
          </p:sp>
          <p:sp>
            <p:nvSpPr>
              <p:cNvPr id="38" name="Rectangle 37">
                <a:extLst>
                  <a:ext uri="{FF2B5EF4-FFF2-40B4-BE49-F238E27FC236}">
                    <a16:creationId xmlns:a16="http://schemas.microsoft.com/office/drawing/2014/main" id="{F37C4A2A-8830-490F-A17F-FDA555AE48F2}"/>
                  </a:ext>
                </a:extLst>
              </p:cNvPr>
              <p:cNvSpPr/>
              <p:nvPr/>
            </p:nvSpPr>
            <p:spPr bwMode="auto">
              <a:xfrm>
                <a:off x="8371887" y="3733781"/>
                <a:ext cx="83932" cy="7620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96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53B08879-8193-4F9E-BB7D-CA4B37485AC3}"/>
                  </a:ext>
                </a:extLst>
              </p:cNvPr>
              <p:cNvCxnSpPr/>
              <p:nvPr/>
            </p:nvCxnSpPr>
            <p:spPr>
              <a:xfrm>
                <a:off x="8412536" y="3632683"/>
                <a:ext cx="0" cy="280120"/>
              </a:xfrm>
              <a:prstGeom prst="straightConnector1">
                <a:avLst/>
              </a:prstGeom>
              <a:noFill/>
              <a:ln w="41275" cap="flat" cmpd="sng" algn="ctr">
                <a:solidFill>
                  <a:srgbClr val="0078D7"/>
                </a:solidFill>
                <a:prstDash val="solid"/>
                <a:headEnd type="triangle" w="med" len="sm"/>
                <a:tailEnd type="triangle" w="med" len="sm"/>
              </a:ln>
              <a:effectLst/>
            </p:spPr>
          </p:cxnSp>
        </p:grpSp>
      </p:grpSp>
      <p:grpSp>
        <p:nvGrpSpPr>
          <p:cNvPr id="40" name="Group 39">
            <a:extLst>
              <a:ext uri="{FF2B5EF4-FFF2-40B4-BE49-F238E27FC236}">
                <a16:creationId xmlns:a16="http://schemas.microsoft.com/office/drawing/2014/main" id="{63B11B72-CC45-4425-9808-FB06E52B3F6F}"/>
              </a:ext>
            </a:extLst>
          </p:cNvPr>
          <p:cNvGrpSpPr/>
          <p:nvPr/>
        </p:nvGrpSpPr>
        <p:grpSpPr>
          <a:xfrm>
            <a:off x="6333935" y="453083"/>
            <a:ext cx="1583252" cy="2737564"/>
            <a:chOff x="6491421" y="881592"/>
            <a:chExt cx="1552569" cy="2684511"/>
          </a:xfrm>
        </p:grpSpPr>
        <p:cxnSp>
          <p:nvCxnSpPr>
            <p:cNvPr id="41" name="Straight Connector 40">
              <a:extLst>
                <a:ext uri="{FF2B5EF4-FFF2-40B4-BE49-F238E27FC236}">
                  <a16:creationId xmlns:a16="http://schemas.microsoft.com/office/drawing/2014/main" id="{17343058-4A06-4B19-9C99-0FD10CAA027C}"/>
                </a:ext>
              </a:extLst>
            </p:cNvPr>
            <p:cNvCxnSpPr/>
            <p:nvPr/>
          </p:nvCxnSpPr>
          <p:spPr>
            <a:xfrm flipV="1">
              <a:off x="7245322" y="881592"/>
              <a:ext cx="15216" cy="2684511"/>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42" name="Straight Connector 41">
              <a:extLst>
                <a:ext uri="{FF2B5EF4-FFF2-40B4-BE49-F238E27FC236}">
                  <a16:creationId xmlns:a16="http://schemas.microsoft.com/office/drawing/2014/main" id="{AE989CEF-9423-476D-A6DD-E6B478E2FF3F}"/>
                </a:ext>
              </a:extLst>
            </p:cNvPr>
            <p:cNvCxnSpPr/>
            <p:nvPr/>
          </p:nvCxnSpPr>
          <p:spPr>
            <a:xfrm flipH="1">
              <a:off x="6505756" y="88159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43" name="Straight Connector 42">
              <a:extLst>
                <a:ext uri="{FF2B5EF4-FFF2-40B4-BE49-F238E27FC236}">
                  <a16:creationId xmlns:a16="http://schemas.microsoft.com/office/drawing/2014/main" id="{E8C3E369-2367-46C7-9C7A-A299B0400B1B}"/>
                </a:ext>
              </a:extLst>
            </p:cNvPr>
            <p:cNvCxnSpPr/>
            <p:nvPr/>
          </p:nvCxnSpPr>
          <p:spPr>
            <a:xfrm flipH="1">
              <a:off x="6505756" y="17446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FCBB7E44-2E22-416D-8246-B09FBFC0DB94}"/>
                </a:ext>
              </a:extLst>
            </p:cNvPr>
            <p:cNvCxnSpPr/>
            <p:nvPr/>
          </p:nvCxnSpPr>
          <p:spPr>
            <a:xfrm flipH="1">
              <a:off x="6491421" y="2735262"/>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45" name="Straight Connector 44">
              <a:extLst>
                <a:ext uri="{FF2B5EF4-FFF2-40B4-BE49-F238E27FC236}">
                  <a16:creationId xmlns:a16="http://schemas.microsoft.com/office/drawing/2014/main" id="{36FE320B-E34F-4166-B81D-DA48563C62D4}"/>
                </a:ext>
              </a:extLst>
            </p:cNvPr>
            <p:cNvCxnSpPr/>
            <p:nvPr/>
          </p:nvCxnSpPr>
          <p:spPr>
            <a:xfrm flipH="1">
              <a:off x="6491421" y="3566099"/>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1BCC2A8E-BD80-4C5D-9C12-395D4C366454}"/>
                </a:ext>
              </a:extLst>
            </p:cNvPr>
            <p:cNvCxnSpPr/>
            <p:nvPr/>
          </p:nvCxnSpPr>
          <p:spPr>
            <a:xfrm flipH="1">
              <a:off x="7274873" y="2227262"/>
              <a:ext cx="769117"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47" name="Group 46">
            <a:extLst>
              <a:ext uri="{FF2B5EF4-FFF2-40B4-BE49-F238E27FC236}">
                <a16:creationId xmlns:a16="http://schemas.microsoft.com/office/drawing/2014/main" id="{E3D56907-4DCC-4E89-A9F3-765EF5290D86}"/>
              </a:ext>
            </a:extLst>
          </p:cNvPr>
          <p:cNvGrpSpPr/>
          <p:nvPr/>
        </p:nvGrpSpPr>
        <p:grpSpPr>
          <a:xfrm>
            <a:off x="5845123" y="4897977"/>
            <a:ext cx="6261033" cy="1942480"/>
            <a:chOff x="5920455" y="4640426"/>
            <a:chExt cx="6139696" cy="1904837"/>
          </a:xfrm>
        </p:grpSpPr>
        <p:sp>
          <p:nvSpPr>
            <p:cNvPr id="48" name="TextBox 47">
              <a:extLst>
                <a:ext uri="{FF2B5EF4-FFF2-40B4-BE49-F238E27FC236}">
                  <a16:creationId xmlns:a16="http://schemas.microsoft.com/office/drawing/2014/main" id="{FA05F022-0D3D-4614-B0D7-6DDC60545754}"/>
                </a:ext>
              </a:extLst>
            </p:cNvPr>
            <p:cNvSpPr txBox="1"/>
            <p:nvPr/>
          </p:nvSpPr>
          <p:spPr>
            <a:xfrm>
              <a:off x="10693372" y="6175409"/>
              <a:ext cx="461714" cy="282553"/>
            </a:xfrm>
            <a:prstGeom prst="rect">
              <a:avLst/>
            </a:prstGeom>
            <a:noFill/>
          </p:spPr>
          <p:txBody>
            <a:bodyPr wrap="square" lIns="0" tIns="0" rIns="0" bIns="0" rtlCol="0">
              <a:spAutoFit/>
            </a:bodyPr>
            <a:lstStyle/>
            <a:p>
              <a:pPr defTabSz="932535">
                <a:lnSpc>
                  <a:spcPct val="90000"/>
                </a:lnSpc>
                <a:spcAft>
                  <a:spcPts val="612"/>
                </a:spcAft>
                <a:defRPr/>
              </a:pPr>
              <a:r>
                <a:rPr lang="en-US" sz="1020" kern="0" dirty="0">
                  <a:gradFill>
                    <a:gsLst>
                      <a:gs pos="2917">
                        <a:srgbClr val="D2D2D2">
                          <a:lumMod val="50000"/>
                        </a:srgbClr>
                      </a:gs>
                      <a:gs pos="30000">
                        <a:srgbClr val="D2D2D2">
                          <a:lumMod val="50000"/>
                        </a:srgbClr>
                      </a:gs>
                    </a:gsLst>
                    <a:lin ang="5400000" scaled="0"/>
                  </a:gradFill>
                  <a:latin typeface="Segoe UI Semilight"/>
                </a:rPr>
                <a:t>BizTalk</a:t>
              </a:r>
              <a:br>
                <a:rPr lang="en-US" sz="1020" kern="0" dirty="0">
                  <a:gradFill>
                    <a:gsLst>
                      <a:gs pos="2917">
                        <a:srgbClr val="D2D2D2">
                          <a:lumMod val="50000"/>
                        </a:srgbClr>
                      </a:gs>
                      <a:gs pos="30000">
                        <a:srgbClr val="D2D2D2">
                          <a:lumMod val="50000"/>
                        </a:srgbClr>
                      </a:gs>
                    </a:gsLst>
                    <a:lin ang="5400000" scaled="0"/>
                  </a:gradFill>
                  <a:latin typeface="Segoe UI Semilight"/>
                </a:rPr>
              </a:br>
              <a:r>
                <a:rPr lang="en-US" sz="1020" kern="0" dirty="0">
                  <a:gradFill>
                    <a:gsLst>
                      <a:gs pos="2917">
                        <a:srgbClr val="D2D2D2">
                          <a:lumMod val="50000"/>
                        </a:srgbClr>
                      </a:gs>
                      <a:gs pos="30000">
                        <a:srgbClr val="D2D2D2">
                          <a:lumMod val="50000"/>
                        </a:srgbClr>
                      </a:gs>
                    </a:gsLst>
                    <a:lin ang="5400000" scaled="0"/>
                  </a:gradFill>
                  <a:latin typeface="Segoe UI Semilight"/>
                </a:rPr>
                <a:t>Server</a:t>
              </a:r>
            </a:p>
          </p:txBody>
        </p:sp>
        <p:grpSp>
          <p:nvGrpSpPr>
            <p:cNvPr id="49" name="Group 48">
              <a:extLst>
                <a:ext uri="{FF2B5EF4-FFF2-40B4-BE49-F238E27FC236}">
                  <a16:creationId xmlns:a16="http://schemas.microsoft.com/office/drawing/2014/main" id="{C3A0D8B8-AC25-4AA6-ADD6-51D011579144}"/>
                </a:ext>
              </a:extLst>
            </p:cNvPr>
            <p:cNvGrpSpPr/>
            <p:nvPr/>
          </p:nvGrpSpPr>
          <p:grpSpPr>
            <a:xfrm>
              <a:off x="5920455" y="4640426"/>
              <a:ext cx="6139696" cy="1904837"/>
              <a:chOff x="5920455" y="4640426"/>
              <a:chExt cx="6139696" cy="1904837"/>
            </a:xfrm>
          </p:grpSpPr>
          <p:grpSp>
            <p:nvGrpSpPr>
              <p:cNvPr id="50" name="Group 49">
                <a:extLst>
                  <a:ext uri="{FF2B5EF4-FFF2-40B4-BE49-F238E27FC236}">
                    <a16:creationId xmlns:a16="http://schemas.microsoft.com/office/drawing/2014/main" id="{6EA1081E-5B5D-44A6-82FF-D27C33DC8D46}"/>
                  </a:ext>
                </a:extLst>
              </p:cNvPr>
              <p:cNvGrpSpPr/>
              <p:nvPr/>
            </p:nvGrpSpPr>
            <p:grpSpPr>
              <a:xfrm>
                <a:off x="6152126" y="4640426"/>
                <a:ext cx="4765025" cy="1079340"/>
                <a:chOff x="5949012" y="4376269"/>
                <a:chExt cx="4765025" cy="1079340"/>
              </a:xfrm>
            </p:grpSpPr>
            <p:cxnSp>
              <p:nvCxnSpPr>
                <p:cNvPr id="67" name="Straight Connector 66">
                  <a:extLst>
                    <a:ext uri="{FF2B5EF4-FFF2-40B4-BE49-F238E27FC236}">
                      <a16:creationId xmlns:a16="http://schemas.microsoft.com/office/drawing/2014/main" id="{01AAAF74-53E7-4AB3-9F6F-7CF51587D92E}"/>
                    </a:ext>
                  </a:extLst>
                </p:cNvPr>
                <p:cNvCxnSpPr/>
                <p:nvPr/>
              </p:nvCxnSpPr>
              <p:spPr>
                <a:xfrm flipV="1">
                  <a:off x="8171480" y="4376269"/>
                  <a:ext cx="0" cy="300662"/>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68" name="Straight Connector 67">
                  <a:extLst>
                    <a:ext uri="{FF2B5EF4-FFF2-40B4-BE49-F238E27FC236}">
                      <a16:creationId xmlns:a16="http://schemas.microsoft.com/office/drawing/2014/main" id="{60696732-DA22-4E2C-A769-AE1C70900BD8}"/>
                    </a:ext>
                  </a:extLst>
                </p:cNvPr>
                <p:cNvCxnSpPr/>
                <p:nvPr/>
              </p:nvCxnSpPr>
              <p:spPr>
                <a:xfrm>
                  <a:off x="5949012" y="4675445"/>
                  <a:ext cx="2565836" cy="2917"/>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69" name="Straight Connector 68">
                  <a:extLst>
                    <a:ext uri="{FF2B5EF4-FFF2-40B4-BE49-F238E27FC236}">
                      <a16:creationId xmlns:a16="http://schemas.microsoft.com/office/drawing/2014/main" id="{5DABE4C6-4067-4541-B5ED-B9E68AD9C1CA}"/>
                    </a:ext>
                  </a:extLst>
                </p:cNvPr>
                <p:cNvCxnSpPr/>
                <p:nvPr/>
              </p:nvCxnSpPr>
              <p:spPr>
                <a:xfrm flipV="1">
                  <a:off x="5960444" y="4681110"/>
                  <a:ext cx="0" cy="774499"/>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70" name="Straight Connector 69">
                  <a:extLst>
                    <a:ext uri="{FF2B5EF4-FFF2-40B4-BE49-F238E27FC236}">
                      <a16:creationId xmlns:a16="http://schemas.microsoft.com/office/drawing/2014/main" id="{9661E153-04ED-431E-97B5-C832AAA9C6F8}"/>
                    </a:ext>
                  </a:extLst>
                </p:cNvPr>
                <p:cNvCxnSpPr/>
                <p:nvPr/>
              </p:nvCxnSpPr>
              <p:spPr>
                <a:xfrm flipV="1">
                  <a:off x="7930493" y="4668721"/>
                  <a:ext cx="0" cy="774497"/>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71" name="Straight Connector 70">
                  <a:extLst>
                    <a:ext uri="{FF2B5EF4-FFF2-40B4-BE49-F238E27FC236}">
                      <a16:creationId xmlns:a16="http://schemas.microsoft.com/office/drawing/2014/main" id="{42A5C05D-429B-4A54-8D90-24F0A9D580C8}"/>
                    </a:ext>
                  </a:extLst>
                </p:cNvPr>
                <p:cNvCxnSpPr/>
                <p:nvPr/>
              </p:nvCxnSpPr>
              <p:spPr>
                <a:xfrm flipV="1">
                  <a:off x="10698892" y="4675445"/>
                  <a:ext cx="0" cy="64008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756B4BC4-7A7A-4558-97BC-1CC0861CB866}"/>
                    </a:ext>
                  </a:extLst>
                </p:cNvPr>
                <p:cNvCxnSpPr/>
                <p:nvPr/>
              </p:nvCxnSpPr>
              <p:spPr>
                <a:xfrm>
                  <a:off x="8440231" y="4678362"/>
                  <a:ext cx="2273806" cy="0"/>
                </a:xfrm>
                <a:prstGeom prst="line">
                  <a:avLst/>
                </a:prstGeom>
                <a:noFill/>
                <a:ln w="38100" cap="flat" cmpd="sng" algn="ctr">
                  <a:solidFill>
                    <a:srgbClr val="353535">
                      <a:lumMod val="40000"/>
                      <a:lumOff val="60000"/>
                    </a:srgbClr>
                  </a:solidFill>
                  <a:prstDash val="solid"/>
                  <a:headEnd type="none"/>
                  <a:tailEnd type="none"/>
                </a:ln>
                <a:effectLst/>
              </p:spPr>
            </p:cxnSp>
          </p:grpSp>
          <p:grpSp>
            <p:nvGrpSpPr>
              <p:cNvPr id="51" name="Group 50">
                <a:extLst>
                  <a:ext uri="{FF2B5EF4-FFF2-40B4-BE49-F238E27FC236}">
                    <a16:creationId xmlns:a16="http://schemas.microsoft.com/office/drawing/2014/main" id="{8E2902D0-BA71-432E-A79D-7784A990F752}"/>
                  </a:ext>
                </a:extLst>
              </p:cNvPr>
              <p:cNvGrpSpPr/>
              <p:nvPr/>
            </p:nvGrpSpPr>
            <p:grpSpPr>
              <a:xfrm>
                <a:off x="5920455" y="5335009"/>
                <a:ext cx="6139696" cy="1210254"/>
                <a:chOff x="5920455" y="5335009"/>
                <a:chExt cx="6139696" cy="1210254"/>
              </a:xfrm>
            </p:grpSpPr>
            <p:grpSp>
              <p:nvGrpSpPr>
                <p:cNvPr id="52" name="Group 51">
                  <a:extLst>
                    <a:ext uri="{FF2B5EF4-FFF2-40B4-BE49-F238E27FC236}">
                      <a16:creationId xmlns:a16="http://schemas.microsoft.com/office/drawing/2014/main" id="{FA9BE11C-AD88-44E1-8AE2-F6AE89BFB6AD}"/>
                    </a:ext>
                  </a:extLst>
                </p:cNvPr>
                <p:cNvGrpSpPr/>
                <p:nvPr/>
              </p:nvGrpSpPr>
              <p:grpSpPr>
                <a:xfrm>
                  <a:off x="6569553" y="5335009"/>
                  <a:ext cx="5490598" cy="1210254"/>
                  <a:chOff x="6366439" y="5070852"/>
                  <a:chExt cx="5490598" cy="1210254"/>
                </a:xfrm>
              </p:grpSpPr>
              <p:sp>
                <p:nvSpPr>
                  <p:cNvPr id="54" name="Freeform 5">
                    <a:extLst>
                      <a:ext uri="{FF2B5EF4-FFF2-40B4-BE49-F238E27FC236}">
                        <a16:creationId xmlns:a16="http://schemas.microsoft.com/office/drawing/2014/main" id="{583032CC-6158-4D0C-9987-E972FFAF3AE2}"/>
                      </a:ext>
                    </a:extLst>
                  </p:cNvPr>
                  <p:cNvSpPr>
                    <a:spLocks noChangeAspect="1" noEditPoints="1"/>
                  </p:cNvSpPr>
                  <p:nvPr/>
                </p:nvSpPr>
                <p:spPr bwMode="black">
                  <a:xfrm>
                    <a:off x="6366439" y="5070852"/>
                    <a:ext cx="1259211"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91413" tIns="45707" rIns="91413" bIns="4570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02">
                      <a:defRPr/>
                    </a:pPr>
                    <a:endParaRPr lang="en-US" kern="0" dirty="0">
                      <a:solidFill>
                        <a:srgbClr val="505050"/>
                      </a:solidFill>
                      <a:latin typeface="Segoe UI Semilight"/>
                    </a:endParaRPr>
                  </a:p>
                </p:txBody>
              </p:sp>
              <p:pic>
                <p:nvPicPr>
                  <p:cNvPr id="55" name="Picture 54">
                    <a:extLst>
                      <a:ext uri="{FF2B5EF4-FFF2-40B4-BE49-F238E27FC236}">
                        <a16:creationId xmlns:a16="http://schemas.microsoft.com/office/drawing/2014/main" id="{D5EAFEE4-364B-4398-B1A6-F6F6A4F99E5C}"/>
                      </a:ext>
                    </a:extLst>
                  </p:cNvPr>
                  <p:cNvPicPr>
                    <a:picLocks noChangeAspect="1"/>
                  </p:cNvPicPr>
                  <p:nvPr/>
                </p:nvPicPr>
                <p:blipFill>
                  <a:blip r:embed="rId3">
                    <a:duotone>
                      <a:srgbClr val="0078D7">
                        <a:shade val="45000"/>
                        <a:satMod val="135000"/>
                      </a:srgbClr>
                      <a:prstClr val="white"/>
                    </a:duotone>
                  </a:blip>
                  <a:stretch>
                    <a:fillRect/>
                  </a:stretch>
                </p:blipFill>
                <p:spPr>
                  <a:xfrm>
                    <a:off x="8603934" y="5076504"/>
                    <a:ext cx="393511" cy="393511"/>
                  </a:xfrm>
                  <a:prstGeom prst="rect">
                    <a:avLst/>
                  </a:prstGeom>
                </p:spPr>
              </p:pic>
              <p:grpSp>
                <p:nvGrpSpPr>
                  <p:cNvPr id="56" name="Group 55">
                    <a:extLst>
                      <a:ext uri="{FF2B5EF4-FFF2-40B4-BE49-F238E27FC236}">
                        <a16:creationId xmlns:a16="http://schemas.microsoft.com/office/drawing/2014/main" id="{573B7E6C-6AFB-476D-847F-CFBB338162D6}"/>
                      </a:ext>
                    </a:extLst>
                  </p:cNvPr>
                  <p:cNvGrpSpPr/>
                  <p:nvPr/>
                </p:nvGrpSpPr>
                <p:grpSpPr>
                  <a:xfrm>
                    <a:off x="9478961" y="5321301"/>
                    <a:ext cx="2378076" cy="959805"/>
                    <a:chOff x="9418637" y="4908551"/>
                    <a:chExt cx="2378076" cy="959805"/>
                  </a:xfrm>
                </p:grpSpPr>
                <p:pic>
                  <p:nvPicPr>
                    <p:cNvPr id="57" name="Picture 56">
                      <a:extLst>
                        <a:ext uri="{FF2B5EF4-FFF2-40B4-BE49-F238E27FC236}">
                          <a16:creationId xmlns:a16="http://schemas.microsoft.com/office/drawing/2014/main" id="{D4FE1EBB-CB64-4E88-87AA-AAF909CAEB26}"/>
                        </a:ext>
                      </a:extLst>
                    </p:cNvPr>
                    <p:cNvPicPr>
                      <a:picLocks noChangeAspect="1"/>
                    </p:cNvPicPr>
                    <p:nvPr/>
                  </p:nvPicPr>
                  <p:blipFill>
                    <a:blip r:embed="rId4"/>
                    <a:stretch>
                      <a:fillRect/>
                    </a:stretch>
                  </p:blipFill>
                  <p:spPr>
                    <a:xfrm>
                      <a:off x="9536698" y="5636481"/>
                      <a:ext cx="597320" cy="150544"/>
                    </a:xfrm>
                    <a:prstGeom prst="rect">
                      <a:avLst/>
                    </a:prstGeom>
                  </p:spPr>
                </p:pic>
                <p:pic>
                  <p:nvPicPr>
                    <p:cNvPr id="58" name="Picture 57">
                      <a:extLst>
                        <a:ext uri="{FF2B5EF4-FFF2-40B4-BE49-F238E27FC236}">
                          <a16:creationId xmlns:a16="http://schemas.microsoft.com/office/drawing/2014/main" id="{86CE7C79-C9A8-4F45-A00F-A7980FBA362F}"/>
                        </a:ext>
                      </a:extLst>
                    </p:cNvPr>
                    <p:cNvPicPr>
                      <a:picLocks noChangeAspect="1"/>
                    </p:cNvPicPr>
                    <p:nvPr/>
                  </p:nvPicPr>
                  <p:blipFill>
                    <a:blip r:embed="rId5"/>
                    <a:stretch>
                      <a:fillRect/>
                    </a:stretch>
                  </p:blipFill>
                  <p:spPr>
                    <a:xfrm>
                      <a:off x="11096024" y="5079455"/>
                      <a:ext cx="603851" cy="93762"/>
                    </a:xfrm>
                    <a:prstGeom prst="rect">
                      <a:avLst/>
                    </a:prstGeom>
                  </p:spPr>
                </p:pic>
                <p:grpSp>
                  <p:nvGrpSpPr>
                    <p:cNvPr id="59" name="Group 58">
                      <a:extLst>
                        <a:ext uri="{FF2B5EF4-FFF2-40B4-BE49-F238E27FC236}">
                          <a16:creationId xmlns:a16="http://schemas.microsoft.com/office/drawing/2014/main" id="{19199CC0-7029-48A9-B031-8AFA4E31C751}"/>
                        </a:ext>
                      </a:extLst>
                    </p:cNvPr>
                    <p:cNvGrpSpPr/>
                    <p:nvPr/>
                  </p:nvGrpSpPr>
                  <p:grpSpPr>
                    <a:xfrm>
                      <a:off x="10176085" y="5139169"/>
                      <a:ext cx="200019" cy="539806"/>
                      <a:chOff x="7258847" y="5219926"/>
                      <a:chExt cx="665292" cy="979277"/>
                    </a:xfrm>
                  </p:grpSpPr>
                  <p:cxnSp>
                    <p:nvCxnSpPr>
                      <p:cNvPr id="65" name="Straight Connector 64">
                        <a:extLst>
                          <a:ext uri="{FF2B5EF4-FFF2-40B4-BE49-F238E27FC236}">
                            <a16:creationId xmlns:a16="http://schemas.microsoft.com/office/drawing/2014/main" id="{255C828A-DBA7-4B81-A440-A354C76AC026}"/>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A40A21A0-E0AE-4FCE-9FAE-0F9D0B4B39F0}"/>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60" name="Rectangle 59">
                      <a:extLst>
                        <a:ext uri="{FF2B5EF4-FFF2-40B4-BE49-F238E27FC236}">
                          <a16:creationId xmlns:a16="http://schemas.microsoft.com/office/drawing/2014/main" id="{F5600B29-3F43-4EC8-BFA9-931BEA564CD2}"/>
                        </a:ext>
                      </a:extLst>
                    </p:cNvPr>
                    <p:cNvSpPr/>
                    <p:nvPr/>
                  </p:nvSpPr>
                  <p:spPr bwMode="auto">
                    <a:xfrm>
                      <a:off x="9418637" y="4908551"/>
                      <a:ext cx="23780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96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Freeform 5">
                      <a:extLst>
                        <a:ext uri="{FF2B5EF4-FFF2-40B4-BE49-F238E27FC236}">
                          <a16:creationId xmlns:a16="http://schemas.microsoft.com/office/drawing/2014/main" id="{F67C9AE0-446B-40CC-A5DC-44683D5A9AF1}"/>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3247" tIns="46624" rIns="93247" bIns="46624" numCol="1" anchor="t" anchorCtr="0" compatLnSpc="1">
                      <a:prstTxWarp prst="textNoShape">
                        <a:avLst/>
                      </a:prstTxWarp>
                    </a:bodyPr>
                    <a:lstStyle/>
                    <a:p>
                      <a:pPr defTabSz="951241">
                        <a:defRPr/>
                      </a:pPr>
                      <a:endParaRPr lang="en-US" sz="1837" kern="0" dirty="0">
                        <a:solidFill>
                          <a:srgbClr val="505050"/>
                        </a:solidFill>
                        <a:latin typeface="Segoe UI Semilight"/>
                      </a:endParaRPr>
                    </a:p>
                  </p:txBody>
                </p:sp>
                <p:grpSp>
                  <p:nvGrpSpPr>
                    <p:cNvPr id="62" name="Group 61">
                      <a:extLst>
                        <a:ext uri="{FF2B5EF4-FFF2-40B4-BE49-F238E27FC236}">
                          <a16:creationId xmlns:a16="http://schemas.microsoft.com/office/drawing/2014/main" id="{35EC9733-2013-4BFE-8266-511C1A35E169}"/>
                        </a:ext>
                      </a:extLst>
                    </p:cNvPr>
                    <p:cNvGrpSpPr/>
                    <p:nvPr/>
                  </p:nvGrpSpPr>
                  <p:grpSpPr>
                    <a:xfrm flipH="1">
                      <a:off x="10835114" y="5139169"/>
                      <a:ext cx="200019" cy="539806"/>
                      <a:chOff x="7367040" y="5219926"/>
                      <a:chExt cx="665292" cy="979277"/>
                    </a:xfrm>
                  </p:grpSpPr>
                  <p:cxnSp>
                    <p:nvCxnSpPr>
                      <p:cNvPr id="63" name="Straight Connector 62">
                        <a:extLst>
                          <a:ext uri="{FF2B5EF4-FFF2-40B4-BE49-F238E27FC236}">
                            <a16:creationId xmlns:a16="http://schemas.microsoft.com/office/drawing/2014/main" id="{795603C9-A313-4FB6-8876-7F4AD77DC1E0}"/>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F67C3CC6-F678-46C7-816B-85A4EB1FFC0F}"/>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grpSp>
            <p:pic>
              <p:nvPicPr>
                <p:cNvPr id="53" name="Picture 52">
                  <a:extLst>
                    <a:ext uri="{FF2B5EF4-FFF2-40B4-BE49-F238E27FC236}">
                      <a16:creationId xmlns:a16="http://schemas.microsoft.com/office/drawing/2014/main" id="{9CC2BB37-5F19-4674-BBBA-7F6C59F6AC58}"/>
                    </a:ext>
                  </a:extLst>
                </p:cNvPr>
                <p:cNvPicPr>
                  <a:picLocks noChangeAspect="1"/>
                </p:cNvPicPr>
                <p:nvPr/>
              </p:nvPicPr>
              <p:blipFill>
                <a:blip r:embed="rId6"/>
                <a:stretch>
                  <a:fillRect/>
                </a:stretch>
              </p:blipFill>
              <p:spPr>
                <a:xfrm>
                  <a:off x="5920455" y="5782671"/>
                  <a:ext cx="484512" cy="484512"/>
                </a:xfrm>
                <a:prstGeom prst="rect">
                  <a:avLst/>
                </a:prstGeom>
              </p:spPr>
            </p:pic>
          </p:grpSp>
        </p:grpSp>
      </p:grpSp>
      <p:sp>
        <p:nvSpPr>
          <p:cNvPr id="73" name="TextBox 72">
            <a:extLst>
              <a:ext uri="{FF2B5EF4-FFF2-40B4-BE49-F238E27FC236}">
                <a16:creationId xmlns:a16="http://schemas.microsoft.com/office/drawing/2014/main" id="{D6EA4B4A-1547-47DB-8BBE-D141524F49C4}"/>
              </a:ext>
            </a:extLst>
          </p:cNvPr>
          <p:cNvSpPr txBox="1"/>
          <p:nvPr/>
        </p:nvSpPr>
        <p:spPr>
          <a:xfrm>
            <a:off x="7708608" y="2104157"/>
            <a:ext cx="1269294" cy="498933"/>
          </a:xfrm>
          <a:prstGeom prst="rect">
            <a:avLst/>
          </a:prstGeom>
          <a:noFill/>
        </p:spPr>
        <p:txBody>
          <a:bodyPr wrap="square" lIns="186494" tIns="149195" rIns="186494" bIns="149195" rtlCol="0">
            <a:spAutoFit/>
          </a:bodyPr>
          <a:lstStyle/>
          <a:p>
            <a:pPr defTabSz="932535">
              <a:lnSpc>
                <a:spcPct val="90000"/>
              </a:lnSpc>
              <a:spcAft>
                <a:spcPts val="612"/>
              </a:spcAft>
              <a:defRPr/>
            </a:pPr>
            <a:r>
              <a:rPr lang="en-US" sz="1427" kern="0" dirty="0">
                <a:gradFill>
                  <a:gsLst>
                    <a:gs pos="2917">
                      <a:srgbClr val="D2D2D2">
                        <a:lumMod val="50000"/>
                      </a:srgbClr>
                    </a:gs>
                    <a:gs pos="30000">
                      <a:srgbClr val="D2D2D2">
                        <a:lumMod val="50000"/>
                      </a:srgbClr>
                    </a:gs>
                  </a:gsLst>
                  <a:lin ang="5400000" scaled="0"/>
                </a:gradFill>
                <a:latin typeface="Segoe UI Semilight"/>
              </a:rPr>
              <a:t>Logic Apps</a:t>
            </a:r>
          </a:p>
        </p:txBody>
      </p:sp>
      <p:grpSp>
        <p:nvGrpSpPr>
          <p:cNvPr id="74" name="Group 73">
            <a:extLst>
              <a:ext uri="{FF2B5EF4-FFF2-40B4-BE49-F238E27FC236}">
                <a16:creationId xmlns:a16="http://schemas.microsoft.com/office/drawing/2014/main" id="{D4BE523A-FEF5-4B4C-8CA1-56CAACFD8823}"/>
              </a:ext>
            </a:extLst>
          </p:cNvPr>
          <p:cNvGrpSpPr/>
          <p:nvPr/>
        </p:nvGrpSpPr>
        <p:grpSpPr>
          <a:xfrm>
            <a:off x="4887808" y="222788"/>
            <a:ext cx="1858380" cy="3441294"/>
            <a:chOff x="5276436" y="831017"/>
            <a:chExt cx="1822366" cy="3374605"/>
          </a:xfrm>
        </p:grpSpPr>
        <p:grpSp>
          <p:nvGrpSpPr>
            <p:cNvPr id="75" name="Group 74">
              <a:extLst>
                <a:ext uri="{FF2B5EF4-FFF2-40B4-BE49-F238E27FC236}">
                  <a16:creationId xmlns:a16="http://schemas.microsoft.com/office/drawing/2014/main" id="{A4A2B45B-8549-415A-9755-12388906C814}"/>
                </a:ext>
              </a:extLst>
            </p:cNvPr>
            <p:cNvGrpSpPr/>
            <p:nvPr/>
          </p:nvGrpSpPr>
          <p:grpSpPr>
            <a:xfrm>
              <a:off x="5276436" y="831017"/>
              <a:ext cx="1822366" cy="3374605"/>
              <a:chOff x="5047836" y="433680"/>
              <a:chExt cx="1822366" cy="3374605"/>
            </a:xfrm>
          </p:grpSpPr>
          <p:grpSp>
            <p:nvGrpSpPr>
              <p:cNvPr id="77" name="Group 76">
                <a:extLst>
                  <a:ext uri="{FF2B5EF4-FFF2-40B4-BE49-F238E27FC236}">
                    <a16:creationId xmlns:a16="http://schemas.microsoft.com/office/drawing/2014/main" id="{DE6B6777-B6EA-4FD0-B20F-4D4D40EB0714}"/>
                  </a:ext>
                </a:extLst>
              </p:cNvPr>
              <p:cNvGrpSpPr/>
              <p:nvPr/>
            </p:nvGrpSpPr>
            <p:grpSpPr>
              <a:xfrm>
                <a:off x="5075598" y="2173392"/>
                <a:ext cx="1794604" cy="967135"/>
                <a:chOff x="5244245" y="4399384"/>
                <a:chExt cx="1794604" cy="967135"/>
              </a:xfrm>
            </p:grpSpPr>
            <p:sp>
              <p:nvSpPr>
                <p:cNvPr id="85" name="TextBox 84">
                  <a:extLst>
                    <a:ext uri="{FF2B5EF4-FFF2-40B4-BE49-F238E27FC236}">
                      <a16:creationId xmlns:a16="http://schemas.microsoft.com/office/drawing/2014/main" id="{F1286F67-6D75-4F7C-B012-26770614A832}"/>
                    </a:ext>
                  </a:extLst>
                </p:cNvPr>
                <p:cNvSpPr txBox="1"/>
                <p:nvPr/>
              </p:nvSpPr>
              <p:spPr>
                <a:xfrm>
                  <a:off x="5244245" y="4873343"/>
                  <a:ext cx="1794604" cy="493176"/>
                </a:xfrm>
                <a:prstGeom prst="rect">
                  <a:avLst/>
                </a:prstGeom>
                <a:noFill/>
              </p:spPr>
              <p:txBody>
                <a:bodyPr wrap="none" lIns="186494" tIns="149195" rIns="186494" bIns="149195" rtlCol="0">
                  <a:spAutoFit/>
                </a:bodyPr>
                <a:lstStyle/>
                <a:p>
                  <a:pPr defTabSz="932535">
                    <a:lnSpc>
                      <a:spcPct val="90000"/>
                    </a:lnSpc>
                    <a:spcAft>
                      <a:spcPts val="612"/>
                    </a:spcAft>
                    <a:defRPr/>
                  </a:pPr>
                  <a:r>
                    <a:rPr lang="en-US" sz="1427" kern="0" dirty="0">
                      <a:gradFill>
                        <a:gsLst>
                          <a:gs pos="2917">
                            <a:srgbClr val="D2D2D2">
                              <a:lumMod val="50000"/>
                            </a:srgbClr>
                          </a:gs>
                          <a:gs pos="30000">
                            <a:srgbClr val="D2D2D2">
                              <a:lumMod val="50000"/>
                            </a:srgbClr>
                          </a:gs>
                        </a:gsLst>
                        <a:lin ang="5400000" scaled="0"/>
                      </a:gradFill>
                      <a:latin typeface="Segoe UI Semilight"/>
                    </a:rPr>
                    <a:t>Cognitive Services</a:t>
                  </a:r>
                </a:p>
              </p:txBody>
            </p:sp>
            <p:pic>
              <p:nvPicPr>
                <p:cNvPr id="86" name="Picture 85">
                  <a:extLst>
                    <a:ext uri="{FF2B5EF4-FFF2-40B4-BE49-F238E27FC236}">
                      <a16:creationId xmlns:a16="http://schemas.microsoft.com/office/drawing/2014/main" id="{A2F647E2-C4DC-4983-AF1A-035BFFE9A678}"/>
                    </a:ext>
                  </a:extLst>
                </p:cNvPr>
                <p:cNvPicPr>
                  <a:picLocks noChangeAspect="1"/>
                </p:cNvPicPr>
                <p:nvPr/>
              </p:nvPicPr>
              <p:blipFill>
                <a:blip r:embed="rId7"/>
                <a:stretch>
                  <a:fillRect/>
                </a:stretch>
              </p:blipFill>
              <p:spPr>
                <a:xfrm>
                  <a:off x="5730605" y="4399384"/>
                  <a:ext cx="657314" cy="657314"/>
                </a:xfrm>
                <a:prstGeom prst="rect">
                  <a:avLst/>
                </a:prstGeom>
              </p:spPr>
            </p:pic>
          </p:grpSp>
          <p:sp>
            <p:nvSpPr>
              <p:cNvPr id="78" name="TextBox 77">
                <a:extLst>
                  <a:ext uri="{FF2B5EF4-FFF2-40B4-BE49-F238E27FC236}">
                    <a16:creationId xmlns:a16="http://schemas.microsoft.com/office/drawing/2014/main" id="{8C41DBB0-60FC-4E71-862D-322DD717F2F9}"/>
                  </a:ext>
                </a:extLst>
              </p:cNvPr>
              <p:cNvSpPr txBox="1"/>
              <p:nvPr/>
            </p:nvSpPr>
            <p:spPr>
              <a:xfrm>
                <a:off x="5194478" y="1914843"/>
                <a:ext cx="1276632" cy="197711"/>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68239">
                  <a:spcAft>
                    <a:spcPts val="832"/>
                  </a:spcAft>
                  <a:defRPr/>
                </a:pPr>
                <a:r>
                  <a:rPr lang="en-US" sz="1427" dirty="0">
                    <a:gradFill>
                      <a:gsLst>
                        <a:gs pos="2917">
                          <a:srgbClr val="D2D2D2">
                            <a:lumMod val="50000"/>
                          </a:srgbClr>
                        </a:gs>
                        <a:gs pos="30000">
                          <a:srgbClr val="D2D2D2">
                            <a:lumMod val="50000"/>
                          </a:srgbClr>
                        </a:gs>
                      </a:gsLst>
                      <a:lin ang="5400000" scaled="0"/>
                    </a:gradFill>
                    <a:latin typeface="Segoe UI Semilight"/>
                  </a:rPr>
                  <a:t>Service Bus</a:t>
                </a:r>
              </a:p>
            </p:txBody>
          </p:sp>
          <p:grpSp>
            <p:nvGrpSpPr>
              <p:cNvPr id="79" name="Group 78">
                <a:extLst>
                  <a:ext uri="{FF2B5EF4-FFF2-40B4-BE49-F238E27FC236}">
                    <a16:creationId xmlns:a16="http://schemas.microsoft.com/office/drawing/2014/main" id="{2B2A418B-1B07-4A77-A428-88B1B914EE80}"/>
                  </a:ext>
                </a:extLst>
              </p:cNvPr>
              <p:cNvGrpSpPr/>
              <p:nvPr/>
            </p:nvGrpSpPr>
            <p:grpSpPr>
              <a:xfrm>
                <a:off x="5230323" y="433680"/>
                <a:ext cx="1457312" cy="658091"/>
                <a:chOff x="5320782" y="339875"/>
                <a:chExt cx="1457312" cy="658091"/>
              </a:xfrm>
            </p:grpSpPr>
            <p:sp>
              <p:nvSpPr>
                <p:cNvPr id="83" name="TextBox 82">
                  <a:extLst>
                    <a:ext uri="{FF2B5EF4-FFF2-40B4-BE49-F238E27FC236}">
                      <a16:creationId xmlns:a16="http://schemas.microsoft.com/office/drawing/2014/main" id="{26288934-B060-481B-ACAB-7CDB14430799}"/>
                    </a:ext>
                  </a:extLst>
                </p:cNvPr>
                <p:cNvSpPr txBox="1"/>
                <p:nvPr/>
              </p:nvSpPr>
              <p:spPr>
                <a:xfrm>
                  <a:off x="5320782" y="800255"/>
                  <a:ext cx="1457312" cy="197711"/>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68239">
                    <a:spcAft>
                      <a:spcPts val="832"/>
                    </a:spcAft>
                    <a:defRPr/>
                  </a:pPr>
                  <a:r>
                    <a:rPr lang="en-US" sz="1427" dirty="0">
                      <a:gradFill>
                        <a:gsLst>
                          <a:gs pos="2917">
                            <a:srgbClr val="D2D2D2">
                              <a:lumMod val="50000"/>
                            </a:srgbClr>
                          </a:gs>
                          <a:gs pos="30000">
                            <a:srgbClr val="D2D2D2">
                              <a:lumMod val="50000"/>
                            </a:srgbClr>
                          </a:gs>
                        </a:gsLst>
                        <a:lin ang="5400000" scaled="0"/>
                      </a:gradFill>
                      <a:latin typeface="Segoe UI Semilight"/>
                    </a:rPr>
                    <a:t>Machine Learning </a:t>
                  </a:r>
                </a:p>
              </p:txBody>
            </p:sp>
            <p:pic>
              <p:nvPicPr>
                <p:cNvPr id="84" name="Picture 83">
                  <a:extLst>
                    <a:ext uri="{FF2B5EF4-FFF2-40B4-BE49-F238E27FC236}">
                      <a16:creationId xmlns:a16="http://schemas.microsoft.com/office/drawing/2014/main" id="{2068EC23-56CC-4228-AD73-030E70606229}"/>
                    </a:ext>
                  </a:extLst>
                </p:cNvPr>
                <p:cNvPicPr>
                  <a:picLocks noChangeAspect="1"/>
                </p:cNvPicPr>
                <p:nvPr/>
              </p:nvPicPr>
              <p:blipFill>
                <a:blip r:embed="rId8"/>
                <a:stretch>
                  <a:fillRect/>
                </a:stretch>
              </p:blipFill>
              <p:spPr>
                <a:xfrm>
                  <a:off x="5805679" y="339875"/>
                  <a:ext cx="382988" cy="382988"/>
                </a:xfrm>
                <a:prstGeom prst="rect">
                  <a:avLst/>
                </a:prstGeom>
              </p:spPr>
            </p:pic>
          </p:grpSp>
          <p:grpSp>
            <p:nvGrpSpPr>
              <p:cNvPr id="80" name="Group 79">
                <a:extLst>
                  <a:ext uri="{FF2B5EF4-FFF2-40B4-BE49-F238E27FC236}">
                    <a16:creationId xmlns:a16="http://schemas.microsoft.com/office/drawing/2014/main" id="{AE682461-1ECF-43E7-A1E4-F10E7150ACDE}"/>
                  </a:ext>
                </a:extLst>
              </p:cNvPr>
              <p:cNvGrpSpPr/>
              <p:nvPr/>
            </p:nvGrpSpPr>
            <p:grpSpPr>
              <a:xfrm>
                <a:off x="5047836" y="3115886"/>
                <a:ext cx="1671719" cy="692399"/>
                <a:chOff x="5114500" y="3040514"/>
                <a:chExt cx="1671719" cy="692399"/>
              </a:xfrm>
            </p:grpSpPr>
            <p:sp>
              <p:nvSpPr>
                <p:cNvPr id="81" name="Rectangle 80">
                  <a:extLst>
                    <a:ext uri="{FF2B5EF4-FFF2-40B4-BE49-F238E27FC236}">
                      <a16:creationId xmlns:a16="http://schemas.microsoft.com/office/drawing/2014/main" id="{0550CC00-B545-4AED-AD42-26383DEEDF26}"/>
                    </a:ext>
                  </a:extLst>
                </p:cNvPr>
                <p:cNvSpPr/>
                <p:nvPr/>
              </p:nvSpPr>
              <p:spPr bwMode="auto">
                <a:xfrm>
                  <a:off x="5114500" y="3535202"/>
                  <a:ext cx="1671719" cy="197711"/>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0783" fontAlgn="base">
                    <a:lnSpc>
                      <a:spcPct val="90000"/>
                    </a:lnSpc>
                    <a:spcBef>
                      <a:spcPct val="0"/>
                    </a:spcBef>
                    <a:spcAft>
                      <a:spcPct val="0"/>
                    </a:spcAft>
                    <a:defRPr/>
                  </a:pPr>
                  <a:r>
                    <a:rPr lang="en-US" sz="1427" kern="0" dirty="0">
                      <a:gradFill>
                        <a:gsLst>
                          <a:gs pos="2917">
                            <a:srgbClr val="D2D2D2">
                              <a:lumMod val="50000"/>
                            </a:srgbClr>
                          </a:gs>
                          <a:gs pos="30000">
                            <a:srgbClr val="D2D2D2">
                              <a:lumMod val="50000"/>
                            </a:srgbClr>
                          </a:gs>
                        </a:gsLst>
                        <a:lin ang="5400000" scaled="0"/>
                      </a:gradFill>
                      <a:latin typeface="Segoe UI Semilight"/>
                    </a:rPr>
                    <a:t>API Management</a:t>
                  </a:r>
                </a:p>
              </p:txBody>
            </p:sp>
            <p:pic>
              <p:nvPicPr>
                <p:cNvPr id="82" name="Picture 81">
                  <a:extLst>
                    <a:ext uri="{FF2B5EF4-FFF2-40B4-BE49-F238E27FC236}">
                      <a16:creationId xmlns:a16="http://schemas.microsoft.com/office/drawing/2014/main" id="{21062A45-5448-483A-A307-7027ABF3E7FE}"/>
                    </a:ext>
                  </a:extLst>
                </p:cNvPr>
                <p:cNvPicPr>
                  <a:picLocks noChangeAspect="1"/>
                </p:cNvPicPr>
                <p:nvPr/>
              </p:nvPicPr>
              <p:blipFill>
                <a:blip r:embed="rId9"/>
                <a:stretch>
                  <a:fillRect/>
                </a:stretch>
              </p:blipFill>
              <p:spPr>
                <a:xfrm>
                  <a:off x="5747076" y="3040514"/>
                  <a:ext cx="456920" cy="456920"/>
                </a:xfrm>
                <a:prstGeom prst="rect">
                  <a:avLst/>
                </a:prstGeom>
              </p:spPr>
            </p:pic>
          </p:grpSp>
        </p:grpSp>
        <p:pic>
          <p:nvPicPr>
            <p:cNvPr id="76" name="Picture 75">
              <a:extLst>
                <a:ext uri="{FF2B5EF4-FFF2-40B4-BE49-F238E27FC236}">
                  <a16:creationId xmlns:a16="http://schemas.microsoft.com/office/drawing/2014/main" id="{FD13287A-5F15-4931-9E7F-FF176DB70363}"/>
                </a:ext>
              </a:extLst>
            </p:cNvPr>
            <p:cNvPicPr>
              <a:picLocks noChangeAspect="1"/>
            </p:cNvPicPr>
            <p:nvPr/>
          </p:nvPicPr>
          <p:blipFill>
            <a:blip r:embed="rId10"/>
            <a:stretch>
              <a:fillRect/>
            </a:stretch>
          </p:blipFill>
          <p:spPr>
            <a:xfrm>
              <a:off x="5913319" y="1773995"/>
              <a:ext cx="460795" cy="460795"/>
            </a:xfrm>
            <a:prstGeom prst="rect">
              <a:avLst/>
            </a:prstGeom>
          </p:spPr>
        </p:pic>
      </p:grpSp>
      <p:grpSp>
        <p:nvGrpSpPr>
          <p:cNvPr id="87" name="Group 86">
            <a:extLst>
              <a:ext uri="{FF2B5EF4-FFF2-40B4-BE49-F238E27FC236}">
                <a16:creationId xmlns:a16="http://schemas.microsoft.com/office/drawing/2014/main" id="{E521ADAE-8834-49CA-A045-26F3F6FBE9F3}"/>
              </a:ext>
            </a:extLst>
          </p:cNvPr>
          <p:cNvGrpSpPr/>
          <p:nvPr/>
        </p:nvGrpSpPr>
        <p:grpSpPr>
          <a:xfrm>
            <a:off x="8742708" y="88651"/>
            <a:ext cx="3178804" cy="3111918"/>
            <a:chOff x="9056629" y="229580"/>
            <a:chExt cx="3117199" cy="3051610"/>
          </a:xfrm>
        </p:grpSpPr>
        <p:cxnSp>
          <p:nvCxnSpPr>
            <p:cNvPr id="88" name="Straight Connector 87">
              <a:extLst>
                <a:ext uri="{FF2B5EF4-FFF2-40B4-BE49-F238E27FC236}">
                  <a16:creationId xmlns:a16="http://schemas.microsoft.com/office/drawing/2014/main" id="{413AEA66-FD7D-4726-99FE-1277F5C8E1F7}"/>
                </a:ext>
              </a:extLst>
            </p:cNvPr>
            <p:cNvCxnSpPr/>
            <p:nvPr/>
          </p:nvCxnSpPr>
          <p:spPr>
            <a:xfrm flipH="1" flipV="1">
              <a:off x="9864493" y="3271548"/>
              <a:ext cx="744952" cy="1"/>
            </a:xfrm>
            <a:prstGeom prst="line">
              <a:avLst/>
            </a:prstGeom>
            <a:noFill/>
            <a:ln w="38100" cap="flat" cmpd="sng" algn="ctr">
              <a:solidFill>
                <a:srgbClr val="353535">
                  <a:lumMod val="40000"/>
                  <a:lumOff val="60000"/>
                </a:srgbClr>
              </a:solidFill>
              <a:prstDash val="solid"/>
              <a:headEnd type="none"/>
              <a:tailEnd type="none"/>
            </a:ln>
            <a:effectLst/>
          </p:spPr>
        </p:cxnSp>
        <p:grpSp>
          <p:nvGrpSpPr>
            <p:cNvPr id="89" name="Group 88">
              <a:extLst>
                <a:ext uri="{FF2B5EF4-FFF2-40B4-BE49-F238E27FC236}">
                  <a16:creationId xmlns:a16="http://schemas.microsoft.com/office/drawing/2014/main" id="{9EF2727F-6881-4CAB-8248-F59D60CCB667}"/>
                </a:ext>
              </a:extLst>
            </p:cNvPr>
            <p:cNvGrpSpPr/>
            <p:nvPr/>
          </p:nvGrpSpPr>
          <p:grpSpPr>
            <a:xfrm>
              <a:off x="9056629" y="229580"/>
              <a:ext cx="3117199" cy="3051610"/>
              <a:chOff x="9024219" y="768372"/>
              <a:chExt cx="3117199" cy="3051610"/>
            </a:xfrm>
          </p:grpSpPr>
          <p:grpSp>
            <p:nvGrpSpPr>
              <p:cNvPr id="90" name="Group 89">
                <a:extLst>
                  <a:ext uri="{FF2B5EF4-FFF2-40B4-BE49-F238E27FC236}">
                    <a16:creationId xmlns:a16="http://schemas.microsoft.com/office/drawing/2014/main" id="{19E513C3-941B-44D4-B189-71BE93171568}"/>
                  </a:ext>
                </a:extLst>
              </p:cNvPr>
              <p:cNvGrpSpPr/>
              <p:nvPr/>
            </p:nvGrpSpPr>
            <p:grpSpPr>
              <a:xfrm>
                <a:off x="9807882" y="768372"/>
                <a:ext cx="2333536" cy="3051610"/>
                <a:chOff x="9807882" y="768372"/>
                <a:chExt cx="2333536" cy="3051610"/>
              </a:xfrm>
            </p:grpSpPr>
            <p:grpSp>
              <p:nvGrpSpPr>
                <p:cNvPr id="92" name="Group 91">
                  <a:extLst>
                    <a:ext uri="{FF2B5EF4-FFF2-40B4-BE49-F238E27FC236}">
                      <a16:creationId xmlns:a16="http://schemas.microsoft.com/office/drawing/2014/main" id="{C5D98695-41AB-4CF2-AF93-E32A174B2320}"/>
                    </a:ext>
                  </a:extLst>
                </p:cNvPr>
                <p:cNvGrpSpPr/>
                <p:nvPr/>
              </p:nvGrpSpPr>
              <p:grpSpPr>
                <a:xfrm>
                  <a:off x="9807882" y="1091404"/>
                  <a:ext cx="781235" cy="2728578"/>
                  <a:chOff x="9622728" y="1268296"/>
                  <a:chExt cx="781235" cy="2728578"/>
                </a:xfrm>
              </p:grpSpPr>
              <p:cxnSp>
                <p:nvCxnSpPr>
                  <p:cNvPr id="94" name="Straight Connector 93">
                    <a:extLst>
                      <a:ext uri="{FF2B5EF4-FFF2-40B4-BE49-F238E27FC236}">
                        <a16:creationId xmlns:a16="http://schemas.microsoft.com/office/drawing/2014/main" id="{2A0599F7-23B7-43F6-A625-1AEC3FC3573F}"/>
                      </a:ext>
                    </a:extLst>
                  </p:cNvPr>
                  <p:cNvCxnSpPr/>
                  <p:nvPr/>
                </p:nvCxnSpPr>
                <p:spPr>
                  <a:xfrm>
                    <a:off x="9622728" y="2324630"/>
                    <a:ext cx="749191"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95" name="Straight Connector 94">
                    <a:extLst>
                      <a:ext uri="{FF2B5EF4-FFF2-40B4-BE49-F238E27FC236}">
                        <a16:creationId xmlns:a16="http://schemas.microsoft.com/office/drawing/2014/main" id="{88759EF0-6C08-4688-816D-E4E0C48A04E2}"/>
                      </a:ext>
                    </a:extLst>
                  </p:cNvPr>
                  <p:cNvCxnSpPr>
                    <a:cxnSpLocks/>
                  </p:cNvCxnSpPr>
                  <p:nvPr/>
                </p:nvCxnSpPr>
                <p:spPr>
                  <a:xfrm flipH="1">
                    <a:off x="9634775" y="1268296"/>
                    <a:ext cx="10556" cy="2728578"/>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96" name="Straight Connector 95">
                    <a:extLst>
                      <a:ext uri="{FF2B5EF4-FFF2-40B4-BE49-F238E27FC236}">
                        <a16:creationId xmlns:a16="http://schemas.microsoft.com/office/drawing/2014/main" id="{040FCD5C-C74D-40CD-9BD8-151FB1617466}"/>
                      </a:ext>
                    </a:extLst>
                  </p:cNvPr>
                  <p:cNvCxnSpPr/>
                  <p:nvPr/>
                </p:nvCxnSpPr>
                <p:spPr>
                  <a:xfrm flipH="1">
                    <a:off x="9634846" y="1268296"/>
                    <a:ext cx="769117"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97" name="Straight Connector 96">
                    <a:extLst>
                      <a:ext uri="{FF2B5EF4-FFF2-40B4-BE49-F238E27FC236}">
                        <a16:creationId xmlns:a16="http://schemas.microsoft.com/office/drawing/2014/main" id="{F5671294-0355-4F87-A4D0-4B683F741E41}"/>
                      </a:ext>
                    </a:extLst>
                  </p:cNvPr>
                  <p:cNvCxnSpPr/>
                  <p:nvPr/>
                </p:nvCxnSpPr>
                <p:spPr>
                  <a:xfrm flipH="1">
                    <a:off x="9634846" y="3166343"/>
                    <a:ext cx="769117" cy="0"/>
                  </a:xfrm>
                  <a:prstGeom prst="line">
                    <a:avLst/>
                  </a:prstGeom>
                  <a:noFill/>
                  <a:ln w="38100" cap="flat" cmpd="sng" algn="ctr">
                    <a:solidFill>
                      <a:srgbClr val="353535">
                        <a:lumMod val="40000"/>
                        <a:lumOff val="60000"/>
                      </a:srgbClr>
                    </a:solidFill>
                    <a:prstDash val="solid"/>
                    <a:headEnd type="none"/>
                    <a:tailEnd type="none"/>
                  </a:ln>
                  <a:effectLst/>
                </p:spPr>
              </p:cxnSp>
            </p:grpSp>
            <p:pic>
              <p:nvPicPr>
                <p:cNvPr id="93" name="Picture 92">
                  <a:extLst>
                    <a:ext uri="{FF2B5EF4-FFF2-40B4-BE49-F238E27FC236}">
                      <a16:creationId xmlns:a16="http://schemas.microsoft.com/office/drawing/2014/main" id="{A70B858E-5ED2-4532-9362-A0305795FCB9}"/>
                    </a:ext>
                  </a:extLst>
                </p:cNvPr>
                <p:cNvPicPr>
                  <a:picLocks noChangeAspect="1"/>
                </p:cNvPicPr>
                <p:nvPr/>
              </p:nvPicPr>
              <p:blipFill>
                <a:blip r:embed="rId11">
                  <a:duotone>
                    <a:srgbClr val="0078D7">
                      <a:shade val="45000"/>
                      <a:satMod val="135000"/>
                    </a:srgbClr>
                    <a:prstClr val="white"/>
                  </a:duotone>
                  <a:extLst>
                    <a:ext uri="{BEBA8EAE-BF5A-486C-A8C5-ECC9F3942E4B}">
                      <a14:imgProps xmlns:a14="http://schemas.microsoft.com/office/drawing/2010/main">
                        <a14:imgLayer r:embed="rId12">
                          <a14:imgEffect>
                            <a14:colorTemperature colorTemp="7200"/>
                          </a14:imgEffect>
                          <a14:imgEffect>
                            <a14:saturation sat="234000"/>
                          </a14:imgEffect>
                        </a14:imgLayer>
                      </a14:imgProps>
                    </a:ext>
                  </a:extLst>
                </a:blip>
                <a:stretch>
                  <a:fillRect/>
                </a:stretch>
              </p:blipFill>
              <p:spPr>
                <a:xfrm>
                  <a:off x="10693417" y="768372"/>
                  <a:ext cx="1448001" cy="943848"/>
                </a:xfrm>
                <a:prstGeom prst="rect">
                  <a:avLst/>
                </a:prstGeom>
                <a:noFill/>
              </p:spPr>
            </p:pic>
          </p:grpSp>
          <p:cxnSp>
            <p:nvCxnSpPr>
              <p:cNvPr id="91" name="Straight Connector 90">
                <a:extLst>
                  <a:ext uri="{FF2B5EF4-FFF2-40B4-BE49-F238E27FC236}">
                    <a16:creationId xmlns:a16="http://schemas.microsoft.com/office/drawing/2014/main" id="{010050B6-30CA-44EA-8774-3F7D81AFBFF5}"/>
                  </a:ext>
                </a:extLst>
              </p:cNvPr>
              <p:cNvCxnSpPr/>
              <p:nvPr/>
            </p:nvCxnSpPr>
            <p:spPr>
              <a:xfrm>
                <a:off x="9024219" y="2476342"/>
                <a:ext cx="806265" cy="0"/>
              </a:xfrm>
              <a:prstGeom prst="line">
                <a:avLst/>
              </a:prstGeom>
              <a:noFill/>
              <a:ln w="38100" cap="flat" cmpd="sng" algn="ctr">
                <a:solidFill>
                  <a:srgbClr val="353535">
                    <a:lumMod val="40000"/>
                    <a:lumOff val="60000"/>
                  </a:srgbClr>
                </a:solidFill>
                <a:prstDash val="solid"/>
                <a:headEnd type="none"/>
                <a:tailEnd type="none"/>
              </a:ln>
              <a:effectLst/>
            </p:spPr>
          </p:cxnSp>
        </p:grpSp>
      </p:grpSp>
      <p:pic>
        <p:nvPicPr>
          <p:cNvPr id="98" name="Picture 97">
            <a:extLst>
              <a:ext uri="{FF2B5EF4-FFF2-40B4-BE49-F238E27FC236}">
                <a16:creationId xmlns:a16="http://schemas.microsoft.com/office/drawing/2014/main" id="{02B04426-24EF-4F63-93A7-6AA0EF977BA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25860" y="1541049"/>
            <a:ext cx="643806" cy="643806"/>
          </a:xfrm>
          <a:prstGeom prst="rect">
            <a:avLst/>
          </a:prstGeom>
        </p:spPr>
      </p:pic>
      <p:pic>
        <p:nvPicPr>
          <p:cNvPr id="99" name="Picture 98">
            <a:extLst>
              <a:ext uri="{FF2B5EF4-FFF2-40B4-BE49-F238E27FC236}">
                <a16:creationId xmlns:a16="http://schemas.microsoft.com/office/drawing/2014/main" id="{73DAA1BE-E6E0-4777-BBDC-1F4BB0F3997D}"/>
              </a:ext>
            </a:extLst>
          </p:cNvPr>
          <p:cNvPicPr>
            <a:picLocks noChangeAspect="1"/>
          </p:cNvPicPr>
          <p:nvPr/>
        </p:nvPicPr>
        <p:blipFill>
          <a:blip r:embed="rId14"/>
          <a:stretch>
            <a:fillRect/>
          </a:stretch>
        </p:blipFill>
        <p:spPr>
          <a:xfrm>
            <a:off x="7713430" y="6102841"/>
            <a:ext cx="683939" cy="348648"/>
          </a:xfrm>
          <a:prstGeom prst="rect">
            <a:avLst/>
          </a:prstGeom>
        </p:spPr>
      </p:pic>
      <p:cxnSp>
        <p:nvCxnSpPr>
          <p:cNvPr id="100" name="Straight Connector 99">
            <a:extLst>
              <a:ext uri="{FF2B5EF4-FFF2-40B4-BE49-F238E27FC236}">
                <a16:creationId xmlns:a16="http://schemas.microsoft.com/office/drawing/2014/main" id="{D3591505-7716-477C-A468-188B06F764A6}"/>
              </a:ext>
            </a:extLst>
          </p:cNvPr>
          <p:cNvCxnSpPr>
            <a:cxnSpLocks/>
          </p:cNvCxnSpPr>
          <p:nvPr/>
        </p:nvCxnSpPr>
        <p:spPr>
          <a:xfrm flipV="1">
            <a:off x="7169411" y="5214809"/>
            <a:ext cx="0" cy="314625"/>
          </a:xfrm>
          <a:prstGeom prst="line">
            <a:avLst/>
          </a:prstGeom>
          <a:noFill/>
          <a:ln w="38100" cap="flat" cmpd="sng" algn="ctr">
            <a:solidFill>
              <a:srgbClr val="353535">
                <a:lumMod val="40000"/>
                <a:lumOff val="60000"/>
              </a:srgbClr>
            </a:solidFill>
            <a:prstDash val="solid"/>
            <a:headEnd type="none"/>
            <a:tailEnd type="none"/>
          </a:ln>
          <a:effectLst/>
        </p:spPr>
      </p:cxnSp>
      <p:pic>
        <p:nvPicPr>
          <p:cNvPr id="101" name="Picture 100">
            <a:extLst>
              <a:ext uri="{FF2B5EF4-FFF2-40B4-BE49-F238E27FC236}">
                <a16:creationId xmlns:a16="http://schemas.microsoft.com/office/drawing/2014/main" id="{2196E9E0-32AF-49E1-BF23-D0A8C948C4D1}"/>
              </a:ext>
            </a:extLst>
          </p:cNvPr>
          <p:cNvPicPr>
            <a:picLocks noChangeAspect="1"/>
          </p:cNvPicPr>
          <p:nvPr/>
        </p:nvPicPr>
        <p:blipFill>
          <a:blip r:embed="rId15"/>
          <a:stretch>
            <a:fillRect/>
          </a:stretch>
        </p:blipFill>
        <p:spPr>
          <a:xfrm>
            <a:off x="9715018" y="5908641"/>
            <a:ext cx="873938" cy="254658"/>
          </a:xfrm>
          <a:prstGeom prst="rect">
            <a:avLst/>
          </a:prstGeom>
        </p:spPr>
      </p:pic>
      <p:pic>
        <p:nvPicPr>
          <p:cNvPr id="102" name="Picture 101">
            <a:extLst>
              <a:ext uri="{FF2B5EF4-FFF2-40B4-BE49-F238E27FC236}">
                <a16:creationId xmlns:a16="http://schemas.microsoft.com/office/drawing/2014/main" id="{55B4C22C-2318-48E8-B420-0F4E3D1CE126}"/>
              </a:ext>
            </a:extLst>
          </p:cNvPr>
          <p:cNvPicPr>
            <a:picLocks noChangeAspect="1"/>
          </p:cNvPicPr>
          <p:nvPr/>
        </p:nvPicPr>
        <p:blipFill>
          <a:blip r:embed="rId16"/>
          <a:stretch>
            <a:fillRect/>
          </a:stretch>
        </p:blipFill>
        <p:spPr>
          <a:xfrm>
            <a:off x="11405160" y="6626703"/>
            <a:ext cx="582702" cy="142154"/>
          </a:xfrm>
          <a:prstGeom prst="rect">
            <a:avLst/>
          </a:prstGeom>
        </p:spPr>
      </p:pic>
      <p:pic>
        <p:nvPicPr>
          <p:cNvPr id="103" name="Picture 102">
            <a:extLst>
              <a:ext uri="{FF2B5EF4-FFF2-40B4-BE49-F238E27FC236}">
                <a16:creationId xmlns:a16="http://schemas.microsoft.com/office/drawing/2014/main" id="{A89FEB69-A489-4F5F-96FE-D85B81A9E655}"/>
              </a:ext>
            </a:extLst>
          </p:cNvPr>
          <p:cNvPicPr>
            <a:picLocks noChangeAspect="1"/>
          </p:cNvPicPr>
          <p:nvPr/>
        </p:nvPicPr>
        <p:blipFill>
          <a:blip r:embed="rId17"/>
          <a:stretch>
            <a:fillRect/>
          </a:stretch>
        </p:blipFill>
        <p:spPr>
          <a:xfrm>
            <a:off x="10531177" y="1208353"/>
            <a:ext cx="485670" cy="485670"/>
          </a:xfrm>
          <a:prstGeom prst="rect">
            <a:avLst/>
          </a:prstGeom>
        </p:spPr>
      </p:pic>
      <p:sp>
        <p:nvSpPr>
          <p:cNvPr id="104" name="Rectangle 103">
            <a:extLst>
              <a:ext uri="{FF2B5EF4-FFF2-40B4-BE49-F238E27FC236}">
                <a16:creationId xmlns:a16="http://schemas.microsoft.com/office/drawing/2014/main" id="{A5419FA7-7DB3-4C5F-A3D1-9AAEE2A05FD2}"/>
              </a:ext>
            </a:extLst>
          </p:cNvPr>
          <p:cNvSpPr/>
          <p:nvPr/>
        </p:nvSpPr>
        <p:spPr bwMode="auto">
          <a:xfrm>
            <a:off x="10651902" y="1365957"/>
            <a:ext cx="1704757" cy="201618"/>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0783" fontAlgn="base">
              <a:lnSpc>
                <a:spcPct val="90000"/>
              </a:lnSpc>
              <a:spcBef>
                <a:spcPct val="0"/>
              </a:spcBef>
              <a:spcAft>
                <a:spcPct val="0"/>
              </a:spcAft>
              <a:defRPr/>
            </a:pPr>
            <a:r>
              <a:rPr lang="en-US" sz="1427" kern="0" dirty="0">
                <a:gradFill>
                  <a:gsLst>
                    <a:gs pos="2917">
                      <a:srgbClr val="D2D2D2">
                        <a:lumMod val="50000"/>
                      </a:srgbClr>
                    </a:gs>
                    <a:gs pos="30000">
                      <a:srgbClr val="D2D2D2">
                        <a:lumMod val="50000"/>
                      </a:srgbClr>
                    </a:gs>
                  </a:gsLst>
                  <a:lin ang="5400000" scaled="0"/>
                </a:gradFill>
                <a:latin typeface="Segoe UI Semilight"/>
              </a:rPr>
              <a:t>B2B &amp; EDI</a:t>
            </a:r>
          </a:p>
        </p:txBody>
      </p:sp>
      <p:pic>
        <p:nvPicPr>
          <p:cNvPr id="105" name="Picture 4" descr="Image result for docusign logo">
            <a:extLst>
              <a:ext uri="{FF2B5EF4-FFF2-40B4-BE49-F238E27FC236}">
                <a16:creationId xmlns:a16="http://schemas.microsoft.com/office/drawing/2014/main" id="{75A7D4ED-0689-4E9C-A3B2-1CC2DCF511D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b="22366"/>
          <a:stretch/>
        </p:blipFill>
        <p:spPr bwMode="auto">
          <a:xfrm>
            <a:off x="10463364" y="2871257"/>
            <a:ext cx="1481482" cy="404582"/>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Straight Connector 105">
            <a:extLst>
              <a:ext uri="{FF2B5EF4-FFF2-40B4-BE49-F238E27FC236}">
                <a16:creationId xmlns:a16="http://schemas.microsoft.com/office/drawing/2014/main" id="{A7D61EDE-85D6-4C28-A3A9-F83896ECC6AB}"/>
              </a:ext>
            </a:extLst>
          </p:cNvPr>
          <p:cNvCxnSpPr>
            <a:cxnSpLocks/>
          </p:cNvCxnSpPr>
          <p:nvPr/>
        </p:nvCxnSpPr>
        <p:spPr>
          <a:xfrm flipH="1">
            <a:off x="4753370" y="3190643"/>
            <a:ext cx="644274"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07" name="Straight Connector 106">
            <a:extLst>
              <a:ext uri="{FF2B5EF4-FFF2-40B4-BE49-F238E27FC236}">
                <a16:creationId xmlns:a16="http://schemas.microsoft.com/office/drawing/2014/main" id="{975526A7-36F5-4330-9227-99B44C0A807F}"/>
              </a:ext>
            </a:extLst>
          </p:cNvPr>
          <p:cNvCxnSpPr>
            <a:cxnSpLocks/>
          </p:cNvCxnSpPr>
          <p:nvPr/>
        </p:nvCxnSpPr>
        <p:spPr>
          <a:xfrm flipV="1">
            <a:off x="8956901" y="5196208"/>
            <a:ext cx="0" cy="306604"/>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08" name="Straight Connector 107">
            <a:extLst>
              <a:ext uri="{FF2B5EF4-FFF2-40B4-BE49-F238E27FC236}">
                <a16:creationId xmlns:a16="http://schemas.microsoft.com/office/drawing/2014/main" id="{61BF28E9-1C57-4930-8226-40EC5ED2AC97}"/>
              </a:ext>
            </a:extLst>
          </p:cNvPr>
          <p:cNvCxnSpPr>
            <a:cxnSpLocks/>
          </p:cNvCxnSpPr>
          <p:nvPr/>
        </p:nvCxnSpPr>
        <p:spPr>
          <a:xfrm flipV="1">
            <a:off x="4767493" y="3190643"/>
            <a:ext cx="0" cy="789802"/>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09" name="Straight Connector 108">
            <a:extLst>
              <a:ext uri="{FF2B5EF4-FFF2-40B4-BE49-F238E27FC236}">
                <a16:creationId xmlns:a16="http://schemas.microsoft.com/office/drawing/2014/main" id="{3E0DD15B-62E8-4F3D-97C0-79581E48D062}"/>
              </a:ext>
            </a:extLst>
          </p:cNvPr>
          <p:cNvCxnSpPr>
            <a:cxnSpLocks/>
          </p:cNvCxnSpPr>
          <p:nvPr/>
        </p:nvCxnSpPr>
        <p:spPr>
          <a:xfrm flipH="1" flipV="1">
            <a:off x="4495651" y="3976197"/>
            <a:ext cx="541698" cy="3339"/>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0" name="Straight Connector 109">
            <a:extLst>
              <a:ext uri="{FF2B5EF4-FFF2-40B4-BE49-F238E27FC236}">
                <a16:creationId xmlns:a16="http://schemas.microsoft.com/office/drawing/2014/main" id="{33E993C1-AB76-42C7-9ABA-9861941F34DE}"/>
              </a:ext>
            </a:extLst>
          </p:cNvPr>
          <p:cNvCxnSpPr>
            <a:cxnSpLocks/>
          </p:cNvCxnSpPr>
          <p:nvPr/>
        </p:nvCxnSpPr>
        <p:spPr>
          <a:xfrm flipH="1">
            <a:off x="4572335" y="4023956"/>
            <a:ext cx="365756"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1" name="Straight Connector 110">
            <a:extLst>
              <a:ext uri="{FF2B5EF4-FFF2-40B4-BE49-F238E27FC236}">
                <a16:creationId xmlns:a16="http://schemas.microsoft.com/office/drawing/2014/main" id="{2A0C35BA-0F36-4237-A725-2E6D7B8D9BC9}"/>
              </a:ext>
            </a:extLst>
          </p:cNvPr>
          <p:cNvCxnSpPr>
            <a:cxnSpLocks/>
          </p:cNvCxnSpPr>
          <p:nvPr/>
        </p:nvCxnSpPr>
        <p:spPr>
          <a:xfrm flipH="1">
            <a:off x="4634682" y="4073829"/>
            <a:ext cx="252345" cy="0"/>
          </a:xfrm>
          <a:prstGeom prst="line">
            <a:avLst/>
          </a:prstGeom>
          <a:noFill/>
          <a:ln w="38100" cap="flat" cmpd="sng" algn="ctr">
            <a:solidFill>
              <a:srgbClr val="353535">
                <a:lumMod val="40000"/>
                <a:lumOff val="60000"/>
              </a:srgbClr>
            </a:solidFill>
            <a:prstDash val="solid"/>
            <a:headEnd type="none"/>
            <a:tailEnd type="none"/>
          </a:ln>
          <a:effectLst/>
        </p:spPr>
      </p:cxnSp>
      <p:cxnSp>
        <p:nvCxnSpPr>
          <p:cNvPr id="112" name="Straight Connector 111">
            <a:extLst>
              <a:ext uri="{FF2B5EF4-FFF2-40B4-BE49-F238E27FC236}">
                <a16:creationId xmlns:a16="http://schemas.microsoft.com/office/drawing/2014/main" id="{11BFDD56-86E2-4A35-8765-4F522E684FE6}"/>
              </a:ext>
            </a:extLst>
          </p:cNvPr>
          <p:cNvCxnSpPr>
            <a:cxnSpLocks/>
          </p:cNvCxnSpPr>
          <p:nvPr/>
        </p:nvCxnSpPr>
        <p:spPr>
          <a:xfrm flipH="1">
            <a:off x="4667930" y="4121988"/>
            <a:ext cx="182878" cy="1719"/>
          </a:xfrm>
          <a:prstGeom prst="line">
            <a:avLst/>
          </a:prstGeom>
          <a:noFill/>
          <a:ln w="38100" cap="flat" cmpd="sng" algn="ctr">
            <a:solidFill>
              <a:srgbClr val="353535">
                <a:lumMod val="40000"/>
                <a:lumOff val="60000"/>
              </a:srgbClr>
            </a:solidFill>
            <a:prstDash val="solid"/>
            <a:headEnd type="none"/>
            <a:tailEnd type="none"/>
          </a:ln>
          <a:effectLst/>
        </p:spPr>
      </p:cxnSp>
      <p:pic>
        <p:nvPicPr>
          <p:cNvPr id="113" name="Picture 112">
            <a:extLst>
              <a:ext uri="{FF2B5EF4-FFF2-40B4-BE49-F238E27FC236}">
                <a16:creationId xmlns:a16="http://schemas.microsoft.com/office/drawing/2014/main" id="{840ABE30-6987-4032-96B3-5E0134FC587A}"/>
              </a:ext>
            </a:extLst>
          </p:cNvPr>
          <p:cNvPicPr>
            <a:picLocks noChangeAspect="1"/>
          </p:cNvPicPr>
          <p:nvPr/>
        </p:nvPicPr>
        <p:blipFill>
          <a:blip r:embed="rId19"/>
          <a:stretch>
            <a:fillRect/>
          </a:stretch>
        </p:blipFill>
        <p:spPr>
          <a:xfrm>
            <a:off x="10516717" y="1978721"/>
            <a:ext cx="962204" cy="661996"/>
          </a:xfrm>
          <a:prstGeom prst="rect">
            <a:avLst/>
          </a:prstGeom>
        </p:spPr>
      </p:pic>
      <p:sp>
        <p:nvSpPr>
          <p:cNvPr id="121" name="Rectangle 120">
            <a:extLst>
              <a:ext uri="{FF2B5EF4-FFF2-40B4-BE49-F238E27FC236}">
                <a16:creationId xmlns:a16="http://schemas.microsoft.com/office/drawing/2014/main" id="{97D11520-CE53-4DA1-9E86-8E3CB4D06420}"/>
              </a:ext>
            </a:extLst>
          </p:cNvPr>
          <p:cNvSpPr/>
          <p:nvPr/>
        </p:nvSpPr>
        <p:spPr>
          <a:xfrm>
            <a:off x="381095" y="1015788"/>
            <a:ext cx="4021218" cy="5447506"/>
          </a:xfrm>
          <a:prstGeom prst="rect">
            <a:avLst/>
          </a:prstGeom>
          <a:blipFill>
            <a:blip r:embed="rId20"/>
            <a:stretch>
              <a:fillRect/>
            </a:stretch>
          </a:blipFill>
          <a:ln>
            <a:noFill/>
          </a:ln>
          <a:effectLst>
            <a:glow>
              <a:schemeClr val="accent5">
                <a:satMod val="175000"/>
                <a:alpha val="40000"/>
              </a:schemeClr>
            </a:glow>
            <a:outerShdw blurRad="57150" dist="19050" dir="5400000" sx="1000" sy="1000" algn="ctr" rotWithShape="0">
              <a:srgbClr val="000000"/>
            </a:outerShdw>
          </a:effectLst>
        </p:spPr>
        <p:style>
          <a:lnRef idx="0">
            <a:schemeClr val="accent5"/>
          </a:lnRef>
          <a:fillRef idx="3">
            <a:schemeClr val="accent5"/>
          </a:fillRef>
          <a:effectRef idx="3">
            <a:schemeClr val="accent5"/>
          </a:effectRef>
          <a:fontRef idx="minor">
            <a:schemeClr val="lt1"/>
          </a:fontRef>
        </p:style>
        <p:txBody>
          <a:bodyPr rtlCol="0" anchor="t"/>
          <a:lstStyle/>
          <a:p>
            <a:pPr marL="285750" indent="-285750">
              <a:lnSpc>
                <a:spcPct val="200000"/>
              </a:lnSpc>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Connect On-Premise Hybrid and Cloud Applications.</a:t>
            </a:r>
          </a:p>
          <a:p>
            <a:pPr marL="285750" indent="-285750">
              <a:lnSpc>
                <a:spcPct val="200000"/>
              </a:lnSpc>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Run Mission Critical Complex Integration Scenarios with ease.</a:t>
            </a:r>
          </a:p>
          <a:p>
            <a:pPr marL="285750" indent="-285750">
              <a:lnSpc>
                <a:spcPct val="200000"/>
              </a:lnSpc>
              <a:buFont typeface="Arial" panose="020B0604020202020204" pitchFamily="34" charset="0"/>
              <a:buChar char="•"/>
            </a:pPr>
            <a:r>
              <a:rPr lang="en-US" dirty="0">
                <a:solidFill>
                  <a:schemeClr val="bg1"/>
                </a:solidFill>
                <a:latin typeface="Roboto" panose="02000000000000000000" pitchFamily="2" charset="0"/>
                <a:ea typeface="Roboto" panose="02000000000000000000" pitchFamily="2" charset="0"/>
              </a:rPr>
              <a:t>Build "Smart Integration" leveraging Machine Learning/ Cognitive Services.</a:t>
            </a:r>
          </a:p>
        </p:txBody>
      </p:sp>
    </p:spTree>
    <p:extLst>
      <p:ext uri="{BB962C8B-B14F-4D97-AF65-F5344CB8AC3E}">
        <p14:creationId xmlns:p14="http://schemas.microsoft.com/office/powerpoint/2010/main" val="116408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par>
                                <p:cTn id="11" presetID="10"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nodeType="with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fade">
                                      <p:cBhvr>
                                        <p:cTn id="16" dur="500"/>
                                        <p:tgtEl>
                                          <p:spTgt spid="113"/>
                                        </p:tgtEl>
                                      </p:cBhvr>
                                    </p:animEffect>
                                  </p:childTnLst>
                                </p:cTn>
                              </p:par>
                              <p:par>
                                <p:cTn id="17" presetID="10"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500"/>
                                        <p:tgtEl>
                                          <p:spTgt spid="10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fade">
                                      <p:cBhvr>
                                        <p:cTn id="36" dur="500"/>
                                        <p:tgtEl>
                                          <p:spTgt spid="109"/>
                                        </p:tgtEl>
                                      </p:cBhvr>
                                    </p:animEffect>
                                  </p:childTnLst>
                                </p:cTn>
                              </p:par>
                              <p:par>
                                <p:cTn id="37" presetID="10" presetClass="entr" presetSubtype="0" fill="hold" nodeType="withEffect">
                                  <p:stCondLst>
                                    <p:cond delay="0"/>
                                  </p:stCondLst>
                                  <p:childTnLst>
                                    <p:set>
                                      <p:cBhvr>
                                        <p:cTn id="38" dur="1" fill="hold">
                                          <p:stCondLst>
                                            <p:cond delay="0"/>
                                          </p:stCondLst>
                                        </p:cTn>
                                        <p:tgtEl>
                                          <p:spTgt spid="110"/>
                                        </p:tgtEl>
                                        <p:attrNameLst>
                                          <p:attrName>style.visibility</p:attrName>
                                        </p:attrNameLst>
                                      </p:cBhvr>
                                      <p:to>
                                        <p:strVal val="visible"/>
                                      </p:to>
                                    </p:set>
                                    <p:animEffect transition="in" filter="fade">
                                      <p:cBhvr>
                                        <p:cTn id="39" dur="500"/>
                                        <p:tgtEl>
                                          <p:spTgt spid="110"/>
                                        </p:tgtEl>
                                      </p:cBhvr>
                                    </p:animEffect>
                                  </p:childTnLst>
                                </p:cTn>
                              </p:par>
                              <p:par>
                                <p:cTn id="40" presetID="10" presetClass="entr" presetSubtype="0" fill="hold"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500"/>
                                        <p:tgtEl>
                                          <p:spTgt spid="111"/>
                                        </p:tgtEl>
                                      </p:cBhvr>
                                    </p:animEffect>
                                  </p:childTnLst>
                                </p:cTn>
                              </p:par>
                              <p:par>
                                <p:cTn id="43" presetID="10" presetClass="entr" presetSubtype="0" fill="hold" nodeType="with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fade">
                                      <p:cBhvr>
                                        <p:cTn id="45" dur="500"/>
                                        <p:tgtEl>
                                          <p:spTgt spid="1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208820-D568-4CB5-909F-A9FEE79A3A14}"/>
              </a:ext>
            </a:extLst>
          </p:cNvPr>
          <p:cNvSpPr/>
          <p:nvPr/>
        </p:nvSpPr>
        <p:spPr bwMode="auto">
          <a:xfrm>
            <a:off x="9653493" y="972630"/>
            <a:ext cx="2413433" cy="5772946"/>
          </a:xfrm>
          <a:prstGeom prst="rect">
            <a:avLst/>
          </a:prstGeom>
          <a:solidFill>
            <a:schemeClr val="bg1"/>
          </a:solidFill>
          <a:ln w="571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D0946B1A-F5E7-4F88-9EB6-882BEBC2AD8D}"/>
              </a:ext>
            </a:extLst>
          </p:cNvPr>
          <p:cNvSpPr/>
          <p:nvPr/>
        </p:nvSpPr>
        <p:spPr bwMode="auto">
          <a:xfrm>
            <a:off x="7065746" y="967132"/>
            <a:ext cx="2413433" cy="5772946"/>
          </a:xfrm>
          <a:prstGeom prst="rect">
            <a:avLst/>
          </a:prstGeom>
          <a:solidFill>
            <a:schemeClr val="bg1"/>
          </a:solidFill>
          <a:ln w="571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Text Placeholder 2">
            <a:extLst>
              <a:ext uri="{FF2B5EF4-FFF2-40B4-BE49-F238E27FC236}">
                <a16:creationId xmlns:a16="http://schemas.microsoft.com/office/drawing/2014/main" id="{82D765F0-38FE-4E8B-B707-075DBBC90A33}"/>
              </a:ext>
            </a:extLst>
          </p:cNvPr>
          <p:cNvSpPr txBox="1">
            <a:spLocks/>
          </p:cNvSpPr>
          <p:nvPr/>
        </p:nvSpPr>
        <p:spPr>
          <a:xfrm>
            <a:off x="370846" y="2461276"/>
            <a:ext cx="3726829" cy="3526672"/>
          </a:xfrm>
          <a:prstGeom prst="rect">
            <a:avLst/>
          </a:prstGeom>
        </p:spPr>
        <p:txBody>
          <a:bodyPr lIns="182801" tIns="146241" rIns="182801"/>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rPr>
              <a:t>On-premises data gateway for rich data and application integration</a:t>
            </a:r>
          </a:p>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endParaRPr>
          </a:p>
          <a:p>
            <a:pPr marL="0" indent="0" defTabSz="932563">
              <a:buNone/>
              <a:defRPr/>
            </a:pPr>
            <a:r>
              <a:rPr lang="en-US" sz="2000" dirty="0">
                <a:solidFill>
                  <a:schemeClr val="bg1"/>
                </a:solidFill>
                <a:latin typeface="Roboto" panose="02000000000000000000" pitchFamily="2" charset="0"/>
                <a:ea typeface="Roboto" panose="02000000000000000000" pitchFamily="2" charset="0"/>
              </a:rPr>
              <a:t>Azure API Management for SOAP and backend APIs</a:t>
            </a:r>
          </a:p>
          <a:p>
            <a:pPr marL="0" indent="0" defTabSz="932563">
              <a:buNone/>
              <a:defRPr/>
            </a:pPr>
            <a:endParaRPr lang="en-US" sz="2000" dirty="0">
              <a:solidFill>
                <a:schemeClr val="bg1"/>
              </a:solidFill>
              <a:latin typeface="Roboto" panose="02000000000000000000" pitchFamily="2" charset="0"/>
              <a:ea typeface="Roboto" panose="02000000000000000000" pitchFamily="2" charset="0"/>
            </a:endParaRPr>
          </a:p>
          <a:p>
            <a:pPr marL="0" indent="0" defTabSz="932563">
              <a:buNone/>
              <a:defRPr/>
            </a:pPr>
            <a:r>
              <a:rPr lang="en-US" sz="2000" dirty="0">
                <a:solidFill>
                  <a:schemeClr val="bg1"/>
                </a:solidFill>
                <a:latin typeface="Roboto" panose="02000000000000000000" pitchFamily="2" charset="0"/>
                <a:ea typeface="Roboto" panose="02000000000000000000" pitchFamily="2" charset="0"/>
              </a:rPr>
              <a:t>Service Bus for cross platform support</a:t>
            </a:r>
          </a:p>
        </p:txBody>
      </p:sp>
      <p:sp>
        <p:nvSpPr>
          <p:cNvPr id="12" name="Title 1">
            <a:extLst>
              <a:ext uri="{FF2B5EF4-FFF2-40B4-BE49-F238E27FC236}">
                <a16:creationId xmlns:a16="http://schemas.microsoft.com/office/drawing/2014/main" id="{7A128C8A-E30C-4865-831D-1F26DF064F07}"/>
              </a:ext>
            </a:extLst>
          </p:cNvPr>
          <p:cNvSpPr>
            <a:spLocks noGrp="1"/>
          </p:cNvSpPr>
          <p:nvPr>
            <p:ph type="title"/>
          </p:nvPr>
        </p:nvSpPr>
        <p:spPr>
          <a:xfrm>
            <a:off x="389624" y="1021643"/>
            <a:ext cx="3973306" cy="786640"/>
          </a:xfrm>
        </p:spPr>
        <p:txBody>
          <a:bodyPr>
            <a:normAutofit/>
          </a:bodyPr>
          <a:lstStyle/>
          <a:p>
            <a:r>
              <a:rPr lang="en-US" sz="2800" dirty="0">
                <a:solidFill>
                  <a:schemeClr val="bg1"/>
                </a:solidFill>
                <a:latin typeface="Roboto" panose="02000000000000000000" pitchFamily="2" charset="0"/>
                <a:ea typeface="Roboto" panose="02000000000000000000" pitchFamily="2" charset="0"/>
              </a:rPr>
              <a:t>Easy Hybrid Integration</a:t>
            </a:r>
          </a:p>
        </p:txBody>
      </p:sp>
      <p:sp>
        <p:nvSpPr>
          <p:cNvPr id="13" name="Rectangle 12">
            <a:extLst>
              <a:ext uri="{FF2B5EF4-FFF2-40B4-BE49-F238E27FC236}">
                <a16:creationId xmlns:a16="http://schemas.microsoft.com/office/drawing/2014/main" id="{A3FC0629-C4B1-4790-8524-F21DFECB3F2F}"/>
              </a:ext>
            </a:extLst>
          </p:cNvPr>
          <p:cNvSpPr/>
          <p:nvPr/>
        </p:nvSpPr>
        <p:spPr bwMode="auto">
          <a:xfrm>
            <a:off x="4483823" y="981306"/>
            <a:ext cx="2413433" cy="5779029"/>
          </a:xfrm>
          <a:prstGeom prst="rect">
            <a:avLst/>
          </a:prstGeom>
          <a:solidFill>
            <a:schemeClr val="bg1"/>
          </a:solidFill>
          <a:ln w="571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A1A59CC9-2B42-4487-AC97-5B4F3F2A8D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5671" y="1179185"/>
            <a:ext cx="631240" cy="631240"/>
          </a:xfrm>
          <a:prstGeom prst="rect">
            <a:avLst/>
          </a:prstGeom>
        </p:spPr>
      </p:pic>
      <p:cxnSp>
        <p:nvCxnSpPr>
          <p:cNvPr id="15" name="Straight Connector 14">
            <a:extLst>
              <a:ext uri="{FF2B5EF4-FFF2-40B4-BE49-F238E27FC236}">
                <a16:creationId xmlns:a16="http://schemas.microsoft.com/office/drawing/2014/main" id="{039122B7-D9D1-4EE1-9FAA-914252040E1A}"/>
              </a:ext>
            </a:extLst>
          </p:cNvPr>
          <p:cNvCxnSpPr/>
          <p:nvPr/>
        </p:nvCxnSpPr>
        <p:spPr>
          <a:xfrm>
            <a:off x="4642081" y="4177367"/>
            <a:ext cx="7609539" cy="0"/>
          </a:xfrm>
          <a:prstGeom prst="line">
            <a:avLst/>
          </a:prstGeom>
          <a:ln w="57150">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6804462-1D50-469D-AF50-E566C005343D}"/>
              </a:ext>
            </a:extLst>
          </p:cNvPr>
          <p:cNvSpPr txBox="1"/>
          <p:nvPr/>
        </p:nvSpPr>
        <p:spPr>
          <a:xfrm>
            <a:off x="4496073" y="167138"/>
            <a:ext cx="2415486" cy="7940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rPr>
              <a:t>On-premises Data Gateway</a:t>
            </a:r>
          </a:p>
        </p:txBody>
      </p:sp>
      <p:cxnSp>
        <p:nvCxnSpPr>
          <p:cNvPr id="17" name="Straight Arrow Connector 16">
            <a:extLst>
              <a:ext uri="{FF2B5EF4-FFF2-40B4-BE49-F238E27FC236}">
                <a16:creationId xmlns:a16="http://schemas.microsoft.com/office/drawing/2014/main" id="{498DF900-0F27-40B2-82C7-30440FDB3288}"/>
              </a:ext>
            </a:extLst>
          </p:cNvPr>
          <p:cNvCxnSpPr/>
          <p:nvPr/>
        </p:nvCxnSpPr>
        <p:spPr>
          <a:xfrm>
            <a:off x="5749378" y="4257823"/>
            <a:ext cx="4434" cy="27432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B88E2F-0A0C-4391-BE1D-FF913A2B12E2}"/>
              </a:ext>
            </a:extLst>
          </p:cNvPr>
          <p:cNvCxnSpPr/>
          <p:nvPr/>
        </p:nvCxnSpPr>
        <p:spPr>
          <a:xfrm>
            <a:off x="5743734" y="3037390"/>
            <a:ext cx="0" cy="27432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4">
            <a:extLst>
              <a:ext uri="{FF2B5EF4-FFF2-40B4-BE49-F238E27FC236}">
                <a16:creationId xmlns:a16="http://schemas.microsoft.com/office/drawing/2014/main" id="{98F9960A-244D-4FDC-A915-50DF8FFDE8F1}"/>
              </a:ext>
            </a:extLst>
          </p:cNvPr>
          <p:cNvGrpSpPr>
            <a:grpSpLocks noChangeAspect="1"/>
          </p:cNvGrpSpPr>
          <p:nvPr/>
        </p:nvGrpSpPr>
        <p:grpSpPr bwMode="auto">
          <a:xfrm>
            <a:off x="5440158" y="4598914"/>
            <a:ext cx="660400" cy="661988"/>
            <a:chOff x="3826" y="3056"/>
            <a:chExt cx="416" cy="417"/>
          </a:xfrm>
        </p:grpSpPr>
        <p:sp>
          <p:nvSpPr>
            <p:cNvPr id="20" name="AutoShape 3">
              <a:extLst>
                <a:ext uri="{FF2B5EF4-FFF2-40B4-BE49-F238E27FC236}">
                  <a16:creationId xmlns:a16="http://schemas.microsoft.com/office/drawing/2014/main" id="{F8AC9A6F-36F8-42E8-BE2B-9C9F6A969C61}"/>
                </a:ext>
              </a:extLst>
            </p:cNvPr>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5">
              <a:extLst>
                <a:ext uri="{FF2B5EF4-FFF2-40B4-BE49-F238E27FC236}">
                  <a16:creationId xmlns:a16="http://schemas.microsoft.com/office/drawing/2014/main" id="{9CF64FF5-0AAD-4B07-971A-6DCC74FE7853}"/>
                </a:ext>
              </a:extLst>
            </p:cNvPr>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Freeform 7">
              <a:extLst>
                <a:ext uri="{FF2B5EF4-FFF2-40B4-BE49-F238E27FC236}">
                  <a16:creationId xmlns:a16="http://schemas.microsoft.com/office/drawing/2014/main" id="{F4602C1E-B62E-4894-BD7B-3A04363C3260}"/>
                </a:ext>
              </a:extLst>
            </p:cNvPr>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Freeform 8">
              <a:extLst>
                <a:ext uri="{FF2B5EF4-FFF2-40B4-BE49-F238E27FC236}">
                  <a16:creationId xmlns:a16="http://schemas.microsoft.com/office/drawing/2014/main" id="{8F46B3AD-C2F9-41BE-B118-5A05B838FEB2}"/>
                </a:ext>
              </a:extLst>
            </p:cNvPr>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9">
              <a:extLst>
                <a:ext uri="{FF2B5EF4-FFF2-40B4-BE49-F238E27FC236}">
                  <a16:creationId xmlns:a16="http://schemas.microsoft.com/office/drawing/2014/main" id="{D7D504DA-F20B-4180-ABEF-B9A642F492D2}"/>
                </a:ext>
              </a:extLst>
            </p:cNvPr>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10">
              <a:extLst>
                <a:ext uri="{FF2B5EF4-FFF2-40B4-BE49-F238E27FC236}">
                  <a16:creationId xmlns:a16="http://schemas.microsoft.com/office/drawing/2014/main" id="{0C0BB739-3379-44FC-8652-70F17F2C70DA}"/>
                </a:ext>
              </a:extLst>
            </p:cNvPr>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 name="Group 22">
            <a:extLst>
              <a:ext uri="{FF2B5EF4-FFF2-40B4-BE49-F238E27FC236}">
                <a16:creationId xmlns:a16="http://schemas.microsoft.com/office/drawing/2014/main" id="{8FD6BC8F-3E38-4839-98D9-A5F147A91C26}"/>
              </a:ext>
            </a:extLst>
          </p:cNvPr>
          <p:cNvGrpSpPr>
            <a:grpSpLocks noChangeAspect="1"/>
          </p:cNvGrpSpPr>
          <p:nvPr/>
        </p:nvGrpSpPr>
        <p:grpSpPr bwMode="auto">
          <a:xfrm>
            <a:off x="5459029" y="2215978"/>
            <a:ext cx="660400" cy="560388"/>
            <a:chOff x="3796" y="1814"/>
            <a:chExt cx="416" cy="353"/>
          </a:xfrm>
        </p:grpSpPr>
        <p:sp>
          <p:nvSpPr>
            <p:cNvPr id="28" name="AutoShape 21">
              <a:extLst>
                <a:ext uri="{FF2B5EF4-FFF2-40B4-BE49-F238E27FC236}">
                  <a16:creationId xmlns:a16="http://schemas.microsoft.com/office/drawing/2014/main" id="{A2E25386-B58C-4439-88F4-3C53C0894652}"/>
                </a:ext>
              </a:extLst>
            </p:cNvPr>
            <p:cNvSpPr>
              <a:spLocks noChangeAspect="1" noChangeArrowheads="1" noTextEdit="1"/>
            </p:cNvSpPr>
            <p:nvPr/>
          </p:nvSpPr>
          <p:spPr bwMode="auto">
            <a:xfrm>
              <a:off x="3796" y="1816"/>
              <a:ext cx="4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Freeform 23">
              <a:extLst>
                <a:ext uri="{FF2B5EF4-FFF2-40B4-BE49-F238E27FC236}">
                  <a16:creationId xmlns:a16="http://schemas.microsoft.com/office/drawing/2014/main" id="{85C595C3-1FC4-4C93-83C0-6C37193F8683}"/>
                </a:ext>
              </a:extLst>
            </p:cNvPr>
            <p:cNvSpPr>
              <a:spLocks/>
            </p:cNvSpPr>
            <p:nvPr/>
          </p:nvSpPr>
          <p:spPr bwMode="auto">
            <a:xfrm>
              <a:off x="3796" y="1814"/>
              <a:ext cx="414" cy="353"/>
            </a:xfrm>
            <a:custGeom>
              <a:avLst/>
              <a:gdLst>
                <a:gd name="T0" fmla="*/ 173 w 200"/>
                <a:gd name="T1" fmla="*/ 59 h 170"/>
                <a:gd name="T2" fmla="*/ 175 w 200"/>
                <a:gd name="T3" fmla="*/ 48 h 170"/>
                <a:gd name="T4" fmla="*/ 126 w 200"/>
                <a:gd name="T5" fmla="*/ 0 h 170"/>
                <a:gd name="T6" fmla="*/ 83 w 200"/>
                <a:gd name="T7" fmla="*/ 27 h 170"/>
                <a:gd name="T8" fmla="*/ 59 w 200"/>
                <a:gd name="T9" fmla="*/ 17 h 170"/>
                <a:gd name="T10" fmla="*/ 24 w 200"/>
                <a:gd name="T11" fmla="*/ 51 h 170"/>
                <a:gd name="T12" fmla="*/ 25 w 200"/>
                <a:gd name="T13" fmla="*/ 59 h 170"/>
                <a:gd name="T14" fmla="*/ 0 w 200"/>
                <a:gd name="T15" fmla="*/ 95 h 170"/>
                <a:gd name="T16" fmla="*/ 40 w 200"/>
                <a:gd name="T17" fmla="*/ 134 h 170"/>
                <a:gd name="T18" fmla="*/ 43 w 200"/>
                <a:gd name="T19" fmla="*/ 134 h 170"/>
                <a:gd name="T20" fmla="*/ 80 w 200"/>
                <a:gd name="T21" fmla="*/ 170 h 170"/>
                <a:gd name="T22" fmla="*/ 112 w 200"/>
                <a:gd name="T23" fmla="*/ 151 h 170"/>
                <a:gd name="T24" fmla="*/ 129 w 200"/>
                <a:gd name="T25" fmla="*/ 158 h 170"/>
                <a:gd name="T26" fmla="*/ 156 w 200"/>
                <a:gd name="T27" fmla="*/ 134 h 170"/>
                <a:gd name="T28" fmla="*/ 160 w 200"/>
                <a:gd name="T29" fmla="*/ 134 h 170"/>
                <a:gd name="T30" fmla="*/ 200 w 200"/>
                <a:gd name="T31" fmla="*/ 95 h 170"/>
                <a:gd name="T32" fmla="*/ 173 w 200"/>
                <a:gd name="T33" fmla="*/ 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70">
                  <a:moveTo>
                    <a:pt x="173" y="59"/>
                  </a:moveTo>
                  <a:cubicBezTo>
                    <a:pt x="174" y="55"/>
                    <a:pt x="175" y="52"/>
                    <a:pt x="175" y="48"/>
                  </a:cubicBezTo>
                  <a:cubicBezTo>
                    <a:pt x="175" y="22"/>
                    <a:pt x="153" y="0"/>
                    <a:pt x="126" y="0"/>
                  </a:cubicBezTo>
                  <a:cubicBezTo>
                    <a:pt x="108" y="0"/>
                    <a:pt x="91" y="10"/>
                    <a:pt x="83" y="27"/>
                  </a:cubicBezTo>
                  <a:cubicBezTo>
                    <a:pt x="77" y="21"/>
                    <a:pt x="68" y="17"/>
                    <a:pt x="59" y="17"/>
                  </a:cubicBezTo>
                  <a:cubicBezTo>
                    <a:pt x="40" y="17"/>
                    <a:pt x="24" y="32"/>
                    <a:pt x="24" y="51"/>
                  </a:cubicBezTo>
                  <a:cubicBezTo>
                    <a:pt x="24" y="54"/>
                    <a:pt x="24" y="57"/>
                    <a:pt x="25" y="59"/>
                  </a:cubicBezTo>
                  <a:cubicBezTo>
                    <a:pt x="9" y="66"/>
                    <a:pt x="0" y="79"/>
                    <a:pt x="0" y="95"/>
                  </a:cubicBezTo>
                  <a:cubicBezTo>
                    <a:pt x="0" y="117"/>
                    <a:pt x="18" y="134"/>
                    <a:pt x="40" y="134"/>
                  </a:cubicBezTo>
                  <a:cubicBezTo>
                    <a:pt x="43" y="134"/>
                    <a:pt x="43" y="134"/>
                    <a:pt x="43" y="134"/>
                  </a:cubicBezTo>
                  <a:cubicBezTo>
                    <a:pt x="43" y="154"/>
                    <a:pt x="60" y="170"/>
                    <a:pt x="80" y="170"/>
                  </a:cubicBezTo>
                  <a:cubicBezTo>
                    <a:pt x="93" y="170"/>
                    <a:pt x="105" y="162"/>
                    <a:pt x="112" y="151"/>
                  </a:cubicBezTo>
                  <a:cubicBezTo>
                    <a:pt x="117" y="155"/>
                    <a:pt x="123" y="158"/>
                    <a:pt x="129" y="158"/>
                  </a:cubicBezTo>
                  <a:cubicBezTo>
                    <a:pt x="143" y="158"/>
                    <a:pt x="154" y="147"/>
                    <a:pt x="156" y="134"/>
                  </a:cubicBezTo>
                  <a:cubicBezTo>
                    <a:pt x="160" y="134"/>
                    <a:pt x="160" y="134"/>
                    <a:pt x="160" y="134"/>
                  </a:cubicBezTo>
                  <a:cubicBezTo>
                    <a:pt x="182" y="134"/>
                    <a:pt x="200" y="117"/>
                    <a:pt x="200" y="95"/>
                  </a:cubicBezTo>
                  <a:cubicBezTo>
                    <a:pt x="200" y="78"/>
                    <a:pt x="190" y="64"/>
                    <a:pt x="173" y="59"/>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24">
              <a:extLst>
                <a:ext uri="{FF2B5EF4-FFF2-40B4-BE49-F238E27FC236}">
                  <a16:creationId xmlns:a16="http://schemas.microsoft.com/office/drawing/2014/main" id="{7B713FFF-C38E-4747-9392-6788E6ED4F29}"/>
                </a:ext>
              </a:extLst>
            </p:cNvPr>
            <p:cNvSpPr>
              <a:spLocks noEditPoints="1"/>
            </p:cNvSpPr>
            <p:nvPr/>
          </p:nvSpPr>
          <p:spPr bwMode="auto">
            <a:xfrm>
              <a:off x="3995" y="1872"/>
              <a:ext cx="134" cy="135"/>
            </a:xfrm>
            <a:custGeom>
              <a:avLst/>
              <a:gdLst>
                <a:gd name="T0" fmla="*/ 62 w 65"/>
                <a:gd name="T1" fmla="*/ 49 h 65"/>
                <a:gd name="T2" fmla="*/ 65 w 65"/>
                <a:gd name="T3" fmla="*/ 42 h 65"/>
                <a:gd name="T4" fmla="*/ 64 w 65"/>
                <a:gd name="T5" fmla="*/ 41 h 65"/>
                <a:gd name="T6" fmla="*/ 57 w 65"/>
                <a:gd name="T7" fmla="*/ 35 h 65"/>
                <a:gd name="T8" fmla="*/ 57 w 65"/>
                <a:gd name="T9" fmla="*/ 30 h 65"/>
                <a:gd name="T10" fmla="*/ 65 w 65"/>
                <a:gd name="T11" fmla="*/ 23 h 65"/>
                <a:gd name="T12" fmla="*/ 62 w 65"/>
                <a:gd name="T13" fmla="*/ 16 h 65"/>
                <a:gd name="T14" fmla="*/ 61 w 65"/>
                <a:gd name="T15" fmla="*/ 16 h 65"/>
                <a:gd name="T16" fmla="*/ 52 w 65"/>
                <a:gd name="T17" fmla="*/ 17 h 65"/>
                <a:gd name="T18" fmla="*/ 48 w 65"/>
                <a:gd name="T19" fmla="*/ 13 h 65"/>
                <a:gd name="T20" fmla="*/ 49 w 65"/>
                <a:gd name="T21" fmla="*/ 3 h 65"/>
                <a:gd name="T22" fmla="*/ 42 w 65"/>
                <a:gd name="T23" fmla="*/ 0 h 65"/>
                <a:gd name="T24" fmla="*/ 41 w 65"/>
                <a:gd name="T25" fmla="*/ 1 h 65"/>
                <a:gd name="T26" fmla="*/ 36 w 65"/>
                <a:gd name="T27" fmla="*/ 8 h 65"/>
                <a:gd name="T28" fmla="*/ 30 w 65"/>
                <a:gd name="T29" fmla="*/ 8 h 65"/>
                <a:gd name="T30" fmla="*/ 23 w 65"/>
                <a:gd name="T31" fmla="*/ 0 h 65"/>
                <a:gd name="T32" fmla="*/ 16 w 65"/>
                <a:gd name="T33" fmla="*/ 3 h 65"/>
                <a:gd name="T34" fmla="*/ 16 w 65"/>
                <a:gd name="T35" fmla="*/ 4 h 65"/>
                <a:gd name="T36" fmla="*/ 17 w 65"/>
                <a:gd name="T37" fmla="*/ 13 h 65"/>
                <a:gd name="T38" fmla="*/ 13 w 65"/>
                <a:gd name="T39" fmla="*/ 17 h 65"/>
                <a:gd name="T40" fmla="*/ 3 w 65"/>
                <a:gd name="T41" fmla="*/ 16 h 65"/>
                <a:gd name="T42" fmla="*/ 0 w 65"/>
                <a:gd name="T43" fmla="*/ 23 h 65"/>
                <a:gd name="T44" fmla="*/ 1 w 65"/>
                <a:gd name="T45" fmla="*/ 24 h 65"/>
                <a:gd name="T46" fmla="*/ 8 w 65"/>
                <a:gd name="T47" fmla="*/ 30 h 65"/>
                <a:gd name="T48" fmla="*/ 8 w 65"/>
                <a:gd name="T49" fmla="*/ 35 h 65"/>
                <a:gd name="T50" fmla="*/ 0 w 65"/>
                <a:gd name="T51" fmla="*/ 42 h 65"/>
                <a:gd name="T52" fmla="*/ 3 w 65"/>
                <a:gd name="T53" fmla="*/ 49 h 65"/>
                <a:gd name="T54" fmla="*/ 4 w 65"/>
                <a:gd name="T55" fmla="*/ 49 h 65"/>
                <a:gd name="T56" fmla="*/ 13 w 65"/>
                <a:gd name="T57" fmla="*/ 48 h 65"/>
                <a:gd name="T58" fmla="*/ 17 w 65"/>
                <a:gd name="T59" fmla="*/ 52 h 65"/>
                <a:gd name="T60" fmla="*/ 16 w 65"/>
                <a:gd name="T61" fmla="*/ 62 h 65"/>
                <a:gd name="T62" fmla="*/ 23 w 65"/>
                <a:gd name="T63" fmla="*/ 65 h 65"/>
                <a:gd name="T64" fmla="*/ 24 w 65"/>
                <a:gd name="T65" fmla="*/ 64 h 65"/>
                <a:gd name="T66" fmla="*/ 30 w 65"/>
                <a:gd name="T67" fmla="*/ 57 h 65"/>
                <a:gd name="T68" fmla="*/ 35 w 65"/>
                <a:gd name="T69" fmla="*/ 57 h 65"/>
                <a:gd name="T70" fmla="*/ 42 w 65"/>
                <a:gd name="T71" fmla="*/ 65 h 65"/>
                <a:gd name="T72" fmla="*/ 49 w 65"/>
                <a:gd name="T73" fmla="*/ 62 h 65"/>
                <a:gd name="T74" fmla="*/ 49 w 65"/>
                <a:gd name="T75" fmla="*/ 61 h 65"/>
                <a:gd name="T76" fmla="*/ 48 w 65"/>
                <a:gd name="T77" fmla="*/ 52 h 65"/>
                <a:gd name="T78" fmla="*/ 52 w 65"/>
                <a:gd name="T79" fmla="*/ 48 h 65"/>
                <a:gd name="T80" fmla="*/ 62 w 65"/>
                <a:gd name="T81" fmla="*/ 49 h 65"/>
                <a:gd name="T82" fmla="*/ 27 w 65"/>
                <a:gd name="T83" fmla="*/ 47 h 65"/>
                <a:gd name="T84" fmla="*/ 18 w 65"/>
                <a:gd name="T85" fmla="*/ 26 h 65"/>
                <a:gd name="T86" fmla="*/ 39 w 65"/>
                <a:gd name="T87" fmla="*/ 18 h 65"/>
                <a:gd name="T88" fmla="*/ 47 w 65"/>
                <a:gd name="T89" fmla="*/ 39 h 65"/>
                <a:gd name="T90" fmla="*/ 27 w 65"/>
                <a:gd name="T9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65">
                  <a:moveTo>
                    <a:pt x="62" y="49"/>
                  </a:moveTo>
                  <a:cubicBezTo>
                    <a:pt x="65" y="42"/>
                    <a:pt x="65" y="42"/>
                    <a:pt x="65" y="42"/>
                  </a:cubicBezTo>
                  <a:cubicBezTo>
                    <a:pt x="64" y="41"/>
                    <a:pt x="64" y="41"/>
                    <a:pt x="64" y="41"/>
                  </a:cubicBezTo>
                  <a:cubicBezTo>
                    <a:pt x="57" y="35"/>
                    <a:pt x="57" y="35"/>
                    <a:pt x="57" y="35"/>
                  </a:cubicBezTo>
                  <a:cubicBezTo>
                    <a:pt x="57" y="30"/>
                    <a:pt x="57" y="30"/>
                    <a:pt x="57" y="30"/>
                  </a:cubicBezTo>
                  <a:cubicBezTo>
                    <a:pt x="65" y="23"/>
                    <a:pt x="65" y="23"/>
                    <a:pt x="65" y="23"/>
                  </a:cubicBezTo>
                  <a:cubicBezTo>
                    <a:pt x="62" y="16"/>
                    <a:pt x="62" y="16"/>
                    <a:pt x="62" y="16"/>
                  </a:cubicBezTo>
                  <a:cubicBezTo>
                    <a:pt x="61" y="16"/>
                    <a:pt x="61" y="16"/>
                    <a:pt x="61" y="16"/>
                  </a:cubicBezTo>
                  <a:cubicBezTo>
                    <a:pt x="52" y="17"/>
                    <a:pt x="52" y="17"/>
                    <a:pt x="52" y="17"/>
                  </a:cubicBezTo>
                  <a:cubicBezTo>
                    <a:pt x="48" y="13"/>
                    <a:pt x="48" y="13"/>
                    <a:pt x="48" y="13"/>
                  </a:cubicBezTo>
                  <a:cubicBezTo>
                    <a:pt x="49" y="3"/>
                    <a:pt x="49" y="3"/>
                    <a:pt x="49" y="3"/>
                  </a:cubicBezTo>
                  <a:cubicBezTo>
                    <a:pt x="42" y="0"/>
                    <a:pt x="42" y="0"/>
                    <a:pt x="42" y="0"/>
                  </a:cubicBezTo>
                  <a:cubicBezTo>
                    <a:pt x="41" y="1"/>
                    <a:pt x="41" y="1"/>
                    <a:pt x="41" y="1"/>
                  </a:cubicBezTo>
                  <a:cubicBezTo>
                    <a:pt x="36" y="8"/>
                    <a:pt x="36" y="8"/>
                    <a:pt x="36" y="8"/>
                  </a:cubicBezTo>
                  <a:cubicBezTo>
                    <a:pt x="30" y="8"/>
                    <a:pt x="30" y="8"/>
                    <a:pt x="30" y="8"/>
                  </a:cubicBezTo>
                  <a:cubicBezTo>
                    <a:pt x="23" y="0"/>
                    <a:pt x="23" y="0"/>
                    <a:pt x="23" y="0"/>
                  </a:cubicBezTo>
                  <a:cubicBezTo>
                    <a:pt x="16" y="3"/>
                    <a:pt x="16" y="3"/>
                    <a:pt x="16" y="3"/>
                  </a:cubicBezTo>
                  <a:cubicBezTo>
                    <a:pt x="16" y="4"/>
                    <a:pt x="16" y="4"/>
                    <a:pt x="16" y="4"/>
                  </a:cubicBezTo>
                  <a:cubicBezTo>
                    <a:pt x="17" y="13"/>
                    <a:pt x="17" y="13"/>
                    <a:pt x="17" y="13"/>
                  </a:cubicBezTo>
                  <a:cubicBezTo>
                    <a:pt x="13" y="17"/>
                    <a:pt x="13" y="17"/>
                    <a:pt x="13" y="17"/>
                  </a:cubicBezTo>
                  <a:cubicBezTo>
                    <a:pt x="3" y="16"/>
                    <a:pt x="3" y="16"/>
                    <a:pt x="3" y="16"/>
                  </a:cubicBezTo>
                  <a:cubicBezTo>
                    <a:pt x="0" y="23"/>
                    <a:pt x="0" y="23"/>
                    <a:pt x="0" y="23"/>
                  </a:cubicBezTo>
                  <a:cubicBezTo>
                    <a:pt x="1" y="24"/>
                    <a:pt x="1" y="24"/>
                    <a:pt x="1" y="24"/>
                  </a:cubicBezTo>
                  <a:cubicBezTo>
                    <a:pt x="8" y="30"/>
                    <a:pt x="8" y="30"/>
                    <a:pt x="8" y="30"/>
                  </a:cubicBezTo>
                  <a:cubicBezTo>
                    <a:pt x="8" y="35"/>
                    <a:pt x="8" y="35"/>
                    <a:pt x="8" y="35"/>
                  </a:cubicBezTo>
                  <a:cubicBezTo>
                    <a:pt x="0" y="42"/>
                    <a:pt x="0" y="42"/>
                    <a:pt x="0" y="42"/>
                  </a:cubicBezTo>
                  <a:cubicBezTo>
                    <a:pt x="3" y="49"/>
                    <a:pt x="3" y="49"/>
                    <a:pt x="3" y="49"/>
                  </a:cubicBezTo>
                  <a:cubicBezTo>
                    <a:pt x="4" y="49"/>
                    <a:pt x="4" y="49"/>
                    <a:pt x="4" y="49"/>
                  </a:cubicBezTo>
                  <a:cubicBezTo>
                    <a:pt x="13" y="48"/>
                    <a:pt x="13" y="48"/>
                    <a:pt x="13" y="48"/>
                  </a:cubicBezTo>
                  <a:cubicBezTo>
                    <a:pt x="17" y="52"/>
                    <a:pt x="17" y="52"/>
                    <a:pt x="17" y="52"/>
                  </a:cubicBezTo>
                  <a:cubicBezTo>
                    <a:pt x="16" y="62"/>
                    <a:pt x="16" y="62"/>
                    <a:pt x="16" y="62"/>
                  </a:cubicBezTo>
                  <a:cubicBezTo>
                    <a:pt x="23" y="65"/>
                    <a:pt x="23" y="65"/>
                    <a:pt x="23" y="65"/>
                  </a:cubicBezTo>
                  <a:cubicBezTo>
                    <a:pt x="24" y="64"/>
                    <a:pt x="24" y="64"/>
                    <a:pt x="24" y="64"/>
                  </a:cubicBezTo>
                  <a:cubicBezTo>
                    <a:pt x="30" y="57"/>
                    <a:pt x="30" y="57"/>
                    <a:pt x="30" y="57"/>
                  </a:cubicBezTo>
                  <a:cubicBezTo>
                    <a:pt x="35" y="57"/>
                    <a:pt x="35" y="57"/>
                    <a:pt x="35" y="57"/>
                  </a:cubicBezTo>
                  <a:cubicBezTo>
                    <a:pt x="42" y="65"/>
                    <a:pt x="42" y="65"/>
                    <a:pt x="42" y="65"/>
                  </a:cubicBezTo>
                  <a:cubicBezTo>
                    <a:pt x="49" y="62"/>
                    <a:pt x="49" y="62"/>
                    <a:pt x="49" y="62"/>
                  </a:cubicBezTo>
                  <a:cubicBezTo>
                    <a:pt x="49" y="61"/>
                    <a:pt x="49" y="61"/>
                    <a:pt x="49" y="61"/>
                  </a:cubicBezTo>
                  <a:cubicBezTo>
                    <a:pt x="48" y="52"/>
                    <a:pt x="48" y="52"/>
                    <a:pt x="48" y="52"/>
                  </a:cubicBezTo>
                  <a:cubicBezTo>
                    <a:pt x="52" y="48"/>
                    <a:pt x="52" y="48"/>
                    <a:pt x="52" y="48"/>
                  </a:cubicBezTo>
                  <a:lnTo>
                    <a:pt x="62" y="49"/>
                  </a:lnTo>
                  <a:close/>
                  <a:moveTo>
                    <a:pt x="27" y="47"/>
                  </a:moveTo>
                  <a:cubicBezTo>
                    <a:pt x="19" y="43"/>
                    <a:pt x="15" y="34"/>
                    <a:pt x="18" y="26"/>
                  </a:cubicBezTo>
                  <a:cubicBezTo>
                    <a:pt x="22" y="19"/>
                    <a:pt x="31" y="15"/>
                    <a:pt x="39" y="18"/>
                  </a:cubicBezTo>
                  <a:cubicBezTo>
                    <a:pt x="46" y="22"/>
                    <a:pt x="50" y="31"/>
                    <a:pt x="47" y="39"/>
                  </a:cubicBezTo>
                  <a:cubicBezTo>
                    <a:pt x="43" y="46"/>
                    <a:pt x="34" y="50"/>
                    <a:pt x="27" y="4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25">
              <a:extLst>
                <a:ext uri="{FF2B5EF4-FFF2-40B4-BE49-F238E27FC236}">
                  <a16:creationId xmlns:a16="http://schemas.microsoft.com/office/drawing/2014/main" id="{71870626-8FC3-4450-BAEA-3761F46D5057}"/>
                </a:ext>
              </a:extLst>
            </p:cNvPr>
            <p:cNvSpPr>
              <a:spLocks noEditPoints="1"/>
            </p:cNvSpPr>
            <p:nvPr/>
          </p:nvSpPr>
          <p:spPr bwMode="auto">
            <a:xfrm>
              <a:off x="3893" y="1970"/>
              <a:ext cx="137" cy="137"/>
            </a:xfrm>
            <a:custGeom>
              <a:avLst/>
              <a:gdLst>
                <a:gd name="T0" fmla="*/ 66 w 66"/>
                <a:gd name="T1" fmla="*/ 37 h 66"/>
                <a:gd name="T2" fmla="*/ 66 w 66"/>
                <a:gd name="T3" fmla="*/ 29 h 66"/>
                <a:gd name="T4" fmla="*/ 65 w 66"/>
                <a:gd name="T5" fmla="*/ 29 h 66"/>
                <a:gd name="T6" fmla="*/ 57 w 66"/>
                <a:gd name="T7" fmla="*/ 26 h 66"/>
                <a:gd name="T8" fmla="*/ 55 w 66"/>
                <a:gd name="T9" fmla="*/ 21 h 66"/>
                <a:gd name="T10" fmla="*/ 59 w 66"/>
                <a:gd name="T11" fmla="*/ 12 h 66"/>
                <a:gd name="T12" fmla="*/ 54 w 66"/>
                <a:gd name="T13" fmla="*/ 7 h 66"/>
                <a:gd name="T14" fmla="*/ 53 w 66"/>
                <a:gd name="T15" fmla="*/ 7 h 66"/>
                <a:gd name="T16" fmla="*/ 45 w 66"/>
                <a:gd name="T17" fmla="*/ 11 h 66"/>
                <a:gd name="T18" fmla="*/ 40 w 66"/>
                <a:gd name="T19" fmla="*/ 9 h 66"/>
                <a:gd name="T20" fmla="*/ 37 w 66"/>
                <a:gd name="T21" fmla="*/ 0 h 66"/>
                <a:gd name="T22" fmla="*/ 29 w 66"/>
                <a:gd name="T23" fmla="*/ 0 h 66"/>
                <a:gd name="T24" fmla="*/ 29 w 66"/>
                <a:gd name="T25" fmla="*/ 1 h 66"/>
                <a:gd name="T26" fmla="*/ 26 w 66"/>
                <a:gd name="T27" fmla="*/ 9 h 66"/>
                <a:gd name="T28" fmla="*/ 21 w 66"/>
                <a:gd name="T29" fmla="*/ 11 h 66"/>
                <a:gd name="T30" fmla="*/ 12 w 66"/>
                <a:gd name="T31" fmla="*/ 7 h 66"/>
                <a:gd name="T32" fmla="*/ 7 w 66"/>
                <a:gd name="T33" fmla="*/ 12 h 66"/>
                <a:gd name="T34" fmla="*/ 7 w 66"/>
                <a:gd name="T35" fmla="*/ 13 h 66"/>
                <a:gd name="T36" fmla="*/ 11 w 66"/>
                <a:gd name="T37" fmla="*/ 21 h 66"/>
                <a:gd name="T38" fmla="*/ 9 w 66"/>
                <a:gd name="T39" fmla="*/ 26 h 66"/>
                <a:gd name="T40" fmla="*/ 0 w 66"/>
                <a:gd name="T41" fmla="*/ 29 h 66"/>
                <a:gd name="T42" fmla="*/ 0 w 66"/>
                <a:gd name="T43" fmla="*/ 37 h 66"/>
                <a:gd name="T44" fmla="*/ 1 w 66"/>
                <a:gd name="T45" fmla="*/ 37 h 66"/>
                <a:gd name="T46" fmla="*/ 9 w 66"/>
                <a:gd name="T47" fmla="*/ 40 h 66"/>
                <a:gd name="T48" fmla="*/ 11 w 66"/>
                <a:gd name="T49" fmla="*/ 45 h 66"/>
                <a:gd name="T50" fmla="*/ 7 w 66"/>
                <a:gd name="T51" fmla="*/ 54 h 66"/>
                <a:gd name="T52" fmla="*/ 12 w 66"/>
                <a:gd name="T53" fmla="*/ 59 h 66"/>
                <a:gd name="T54" fmla="*/ 13 w 66"/>
                <a:gd name="T55" fmla="*/ 59 h 66"/>
                <a:gd name="T56" fmla="*/ 21 w 66"/>
                <a:gd name="T57" fmla="*/ 55 h 66"/>
                <a:gd name="T58" fmla="*/ 26 w 66"/>
                <a:gd name="T59" fmla="*/ 57 h 66"/>
                <a:gd name="T60" fmla="*/ 30 w 66"/>
                <a:gd name="T61" fmla="*/ 66 h 66"/>
                <a:gd name="T62" fmla="*/ 37 w 66"/>
                <a:gd name="T63" fmla="*/ 66 h 66"/>
                <a:gd name="T64" fmla="*/ 37 w 66"/>
                <a:gd name="T65" fmla="*/ 65 h 66"/>
                <a:gd name="T66" fmla="*/ 40 w 66"/>
                <a:gd name="T67" fmla="*/ 57 h 66"/>
                <a:gd name="T68" fmla="*/ 45 w 66"/>
                <a:gd name="T69" fmla="*/ 55 h 66"/>
                <a:gd name="T70" fmla="*/ 54 w 66"/>
                <a:gd name="T71" fmla="*/ 59 h 66"/>
                <a:gd name="T72" fmla="*/ 59 w 66"/>
                <a:gd name="T73" fmla="*/ 54 h 66"/>
                <a:gd name="T74" fmla="*/ 59 w 66"/>
                <a:gd name="T75" fmla="*/ 53 h 66"/>
                <a:gd name="T76" fmla="*/ 55 w 66"/>
                <a:gd name="T77" fmla="*/ 45 h 66"/>
                <a:gd name="T78" fmla="*/ 57 w 66"/>
                <a:gd name="T79" fmla="*/ 40 h 66"/>
                <a:gd name="T80" fmla="*/ 66 w 66"/>
                <a:gd name="T81" fmla="*/ 37 h 66"/>
                <a:gd name="T82" fmla="*/ 33 w 66"/>
                <a:gd name="T83" fmla="*/ 49 h 66"/>
                <a:gd name="T84" fmla="*/ 18 w 66"/>
                <a:gd name="T85" fmla="*/ 33 h 66"/>
                <a:gd name="T86" fmla="*/ 33 w 66"/>
                <a:gd name="T87" fmla="*/ 18 h 66"/>
                <a:gd name="T88" fmla="*/ 49 w 66"/>
                <a:gd name="T89" fmla="*/ 33 h 66"/>
                <a:gd name="T90" fmla="*/ 33 w 66"/>
                <a:gd name="T91"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6">
                  <a:moveTo>
                    <a:pt x="66" y="37"/>
                  </a:moveTo>
                  <a:cubicBezTo>
                    <a:pt x="66" y="29"/>
                    <a:pt x="66" y="29"/>
                    <a:pt x="66" y="29"/>
                  </a:cubicBezTo>
                  <a:cubicBezTo>
                    <a:pt x="65" y="29"/>
                    <a:pt x="65" y="29"/>
                    <a:pt x="65" y="29"/>
                  </a:cubicBezTo>
                  <a:cubicBezTo>
                    <a:pt x="57" y="26"/>
                    <a:pt x="57" y="26"/>
                    <a:pt x="57" y="26"/>
                  </a:cubicBezTo>
                  <a:cubicBezTo>
                    <a:pt x="55" y="21"/>
                    <a:pt x="55" y="21"/>
                    <a:pt x="55" y="21"/>
                  </a:cubicBezTo>
                  <a:cubicBezTo>
                    <a:pt x="59" y="12"/>
                    <a:pt x="59" y="12"/>
                    <a:pt x="59" y="12"/>
                  </a:cubicBezTo>
                  <a:cubicBezTo>
                    <a:pt x="54" y="7"/>
                    <a:pt x="54" y="7"/>
                    <a:pt x="54" y="7"/>
                  </a:cubicBezTo>
                  <a:cubicBezTo>
                    <a:pt x="53" y="7"/>
                    <a:pt x="53" y="7"/>
                    <a:pt x="53" y="7"/>
                  </a:cubicBezTo>
                  <a:cubicBezTo>
                    <a:pt x="45" y="11"/>
                    <a:pt x="45" y="11"/>
                    <a:pt x="45" y="11"/>
                  </a:cubicBezTo>
                  <a:cubicBezTo>
                    <a:pt x="40" y="9"/>
                    <a:pt x="40" y="9"/>
                    <a:pt x="40" y="9"/>
                  </a:cubicBezTo>
                  <a:cubicBezTo>
                    <a:pt x="37" y="0"/>
                    <a:pt x="37" y="0"/>
                    <a:pt x="37" y="0"/>
                  </a:cubicBezTo>
                  <a:cubicBezTo>
                    <a:pt x="29" y="0"/>
                    <a:pt x="29" y="0"/>
                    <a:pt x="29" y="0"/>
                  </a:cubicBezTo>
                  <a:cubicBezTo>
                    <a:pt x="29" y="1"/>
                    <a:pt x="29" y="1"/>
                    <a:pt x="29" y="1"/>
                  </a:cubicBezTo>
                  <a:cubicBezTo>
                    <a:pt x="26" y="9"/>
                    <a:pt x="26" y="9"/>
                    <a:pt x="26" y="9"/>
                  </a:cubicBezTo>
                  <a:cubicBezTo>
                    <a:pt x="21" y="11"/>
                    <a:pt x="21" y="11"/>
                    <a:pt x="21" y="11"/>
                  </a:cubicBezTo>
                  <a:cubicBezTo>
                    <a:pt x="12" y="7"/>
                    <a:pt x="12" y="7"/>
                    <a:pt x="12" y="7"/>
                  </a:cubicBezTo>
                  <a:cubicBezTo>
                    <a:pt x="7" y="12"/>
                    <a:pt x="7" y="12"/>
                    <a:pt x="7" y="12"/>
                  </a:cubicBezTo>
                  <a:cubicBezTo>
                    <a:pt x="7" y="13"/>
                    <a:pt x="7" y="13"/>
                    <a:pt x="7" y="13"/>
                  </a:cubicBezTo>
                  <a:cubicBezTo>
                    <a:pt x="11" y="21"/>
                    <a:pt x="11" y="21"/>
                    <a:pt x="11" y="21"/>
                  </a:cubicBezTo>
                  <a:cubicBezTo>
                    <a:pt x="9" y="26"/>
                    <a:pt x="9" y="26"/>
                    <a:pt x="9" y="26"/>
                  </a:cubicBezTo>
                  <a:cubicBezTo>
                    <a:pt x="0" y="29"/>
                    <a:pt x="0" y="29"/>
                    <a:pt x="0" y="29"/>
                  </a:cubicBezTo>
                  <a:cubicBezTo>
                    <a:pt x="0" y="37"/>
                    <a:pt x="0" y="37"/>
                    <a:pt x="0" y="37"/>
                  </a:cubicBezTo>
                  <a:cubicBezTo>
                    <a:pt x="1" y="37"/>
                    <a:pt x="1" y="37"/>
                    <a:pt x="1" y="37"/>
                  </a:cubicBezTo>
                  <a:cubicBezTo>
                    <a:pt x="9" y="40"/>
                    <a:pt x="9" y="40"/>
                    <a:pt x="9" y="40"/>
                  </a:cubicBezTo>
                  <a:cubicBezTo>
                    <a:pt x="11" y="45"/>
                    <a:pt x="11" y="45"/>
                    <a:pt x="11" y="45"/>
                  </a:cubicBezTo>
                  <a:cubicBezTo>
                    <a:pt x="7" y="54"/>
                    <a:pt x="7" y="54"/>
                    <a:pt x="7" y="54"/>
                  </a:cubicBezTo>
                  <a:cubicBezTo>
                    <a:pt x="12" y="59"/>
                    <a:pt x="12" y="59"/>
                    <a:pt x="12" y="59"/>
                  </a:cubicBezTo>
                  <a:cubicBezTo>
                    <a:pt x="13" y="59"/>
                    <a:pt x="13" y="59"/>
                    <a:pt x="13" y="59"/>
                  </a:cubicBezTo>
                  <a:cubicBezTo>
                    <a:pt x="21" y="55"/>
                    <a:pt x="21" y="55"/>
                    <a:pt x="21" y="55"/>
                  </a:cubicBezTo>
                  <a:cubicBezTo>
                    <a:pt x="26" y="57"/>
                    <a:pt x="26" y="57"/>
                    <a:pt x="26" y="57"/>
                  </a:cubicBezTo>
                  <a:cubicBezTo>
                    <a:pt x="30" y="66"/>
                    <a:pt x="30" y="66"/>
                    <a:pt x="30" y="66"/>
                  </a:cubicBezTo>
                  <a:cubicBezTo>
                    <a:pt x="37" y="66"/>
                    <a:pt x="37" y="66"/>
                    <a:pt x="37" y="66"/>
                  </a:cubicBezTo>
                  <a:cubicBezTo>
                    <a:pt x="37" y="65"/>
                    <a:pt x="37" y="65"/>
                    <a:pt x="37" y="65"/>
                  </a:cubicBezTo>
                  <a:cubicBezTo>
                    <a:pt x="40" y="57"/>
                    <a:pt x="40" y="57"/>
                    <a:pt x="40" y="57"/>
                  </a:cubicBezTo>
                  <a:cubicBezTo>
                    <a:pt x="45" y="55"/>
                    <a:pt x="45" y="55"/>
                    <a:pt x="45" y="55"/>
                  </a:cubicBezTo>
                  <a:cubicBezTo>
                    <a:pt x="54" y="59"/>
                    <a:pt x="54" y="59"/>
                    <a:pt x="54" y="59"/>
                  </a:cubicBezTo>
                  <a:cubicBezTo>
                    <a:pt x="59" y="54"/>
                    <a:pt x="59" y="54"/>
                    <a:pt x="59" y="54"/>
                  </a:cubicBezTo>
                  <a:cubicBezTo>
                    <a:pt x="59" y="53"/>
                    <a:pt x="59" y="53"/>
                    <a:pt x="59" y="53"/>
                  </a:cubicBezTo>
                  <a:cubicBezTo>
                    <a:pt x="55" y="45"/>
                    <a:pt x="55" y="45"/>
                    <a:pt x="55" y="45"/>
                  </a:cubicBezTo>
                  <a:cubicBezTo>
                    <a:pt x="57" y="40"/>
                    <a:pt x="57" y="40"/>
                    <a:pt x="57" y="40"/>
                  </a:cubicBezTo>
                  <a:lnTo>
                    <a:pt x="66" y="37"/>
                  </a:lnTo>
                  <a:close/>
                  <a:moveTo>
                    <a:pt x="33" y="49"/>
                  </a:moveTo>
                  <a:cubicBezTo>
                    <a:pt x="25" y="49"/>
                    <a:pt x="18" y="42"/>
                    <a:pt x="18" y="33"/>
                  </a:cubicBezTo>
                  <a:cubicBezTo>
                    <a:pt x="18" y="25"/>
                    <a:pt x="25" y="18"/>
                    <a:pt x="33" y="18"/>
                  </a:cubicBezTo>
                  <a:cubicBezTo>
                    <a:pt x="42" y="18"/>
                    <a:pt x="49" y="25"/>
                    <a:pt x="49" y="33"/>
                  </a:cubicBezTo>
                  <a:cubicBezTo>
                    <a:pt x="49" y="42"/>
                    <a:pt x="42" y="49"/>
                    <a:pt x="33" y="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2" name="TextBox 31">
            <a:extLst>
              <a:ext uri="{FF2B5EF4-FFF2-40B4-BE49-F238E27FC236}">
                <a16:creationId xmlns:a16="http://schemas.microsoft.com/office/drawing/2014/main" id="{E099A233-81F0-485E-AB05-232BF999952A}"/>
              </a:ext>
            </a:extLst>
          </p:cNvPr>
          <p:cNvSpPr txBox="1"/>
          <p:nvPr/>
        </p:nvSpPr>
        <p:spPr>
          <a:xfrm>
            <a:off x="4494700" y="4685226"/>
            <a:ext cx="111831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Gateway</a:t>
            </a:r>
          </a:p>
        </p:txBody>
      </p:sp>
      <p:sp>
        <p:nvSpPr>
          <p:cNvPr id="33" name="TextBox 32">
            <a:extLst>
              <a:ext uri="{FF2B5EF4-FFF2-40B4-BE49-F238E27FC236}">
                <a16:creationId xmlns:a16="http://schemas.microsoft.com/office/drawing/2014/main" id="{A43CBEBC-EA64-40DF-AE2E-EAD1427638A1}"/>
              </a:ext>
            </a:extLst>
          </p:cNvPr>
          <p:cNvSpPr txBox="1"/>
          <p:nvPr/>
        </p:nvSpPr>
        <p:spPr>
          <a:xfrm>
            <a:off x="4498750" y="3296436"/>
            <a:ext cx="1118317" cy="8771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Service Bus relay</a:t>
            </a:r>
          </a:p>
        </p:txBody>
      </p:sp>
      <p:sp>
        <p:nvSpPr>
          <p:cNvPr id="34" name="TextBox 33">
            <a:extLst>
              <a:ext uri="{FF2B5EF4-FFF2-40B4-BE49-F238E27FC236}">
                <a16:creationId xmlns:a16="http://schemas.microsoft.com/office/drawing/2014/main" id="{00F8E20F-47B8-41C8-A626-0126E1AF19A3}"/>
              </a:ext>
            </a:extLst>
          </p:cNvPr>
          <p:cNvSpPr txBox="1"/>
          <p:nvPr/>
        </p:nvSpPr>
        <p:spPr>
          <a:xfrm>
            <a:off x="4491525" y="2022695"/>
            <a:ext cx="1118317" cy="8771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GatewayCloud</a:t>
            </a: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Service</a:t>
            </a:r>
          </a:p>
        </p:txBody>
      </p:sp>
      <p:grpSp>
        <p:nvGrpSpPr>
          <p:cNvPr id="35" name="Group 13">
            <a:extLst>
              <a:ext uri="{FF2B5EF4-FFF2-40B4-BE49-F238E27FC236}">
                <a16:creationId xmlns:a16="http://schemas.microsoft.com/office/drawing/2014/main" id="{4A1BF65B-0359-4EA5-BE0D-B4EC6F9E2C98}"/>
              </a:ext>
            </a:extLst>
          </p:cNvPr>
          <p:cNvGrpSpPr>
            <a:grpSpLocks noChangeAspect="1"/>
          </p:cNvGrpSpPr>
          <p:nvPr/>
        </p:nvGrpSpPr>
        <p:grpSpPr bwMode="auto">
          <a:xfrm>
            <a:off x="5594279" y="3468585"/>
            <a:ext cx="563562" cy="660400"/>
            <a:chOff x="3887" y="2347"/>
            <a:chExt cx="355" cy="416"/>
          </a:xfrm>
        </p:grpSpPr>
        <p:sp>
          <p:nvSpPr>
            <p:cNvPr id="36" name="AutoShape 12">
              <a:extLst>
                <a:ext uri="{FF2B5EF4-FFF2-40B4-BE49-F238E27FC236}">
                  <a16:creationId xmlns:a16="http://schemas.microsoft.com/office/drawing/2014/main" id="{18A52035-3585-491F-8948-607AAB2BEEF6}"/>
                </a:ext>
              </a:extLst>
            </p:cNvPr>
            <p:cNvSpPr>
              <a:spLocks noChangeAspect="1" noChangeArrowheads="1" noTextEdit="1"/>
            </p:cNvSpPr>
            <p:nvPr/>
          </p:nvSpPr>
          <p:spPr bwMode="auto">
            <a:xfrm>
              <a:off x="3887" y="2347"/>
              <a:ext cx="355"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ED297EEA-98C1-492F-8F29-0F5161C25B54}"/>
                </a:ext>
              </a:extLst>
            </p:cNvPr>
            <p:cNvSpPr>
              <a:spLocks/>
            </p:cNvSpPr>
            <p:nvPr/>
          </p:nvSpPr>
          <p:spPr bwMode="auto">
            <a:xfrm>
              <a:off x="3956" y="2598"/>
              <a:ext cx="116" cy="165"/>
            </a:xfrm>
            <a:custGeom>
              <a:avLst/>
              <a:gdLst>
                <a:gd name="T0" fmla="*/ 76 w 116"/>
                <a:gd name="T1" fmla="*/ 0 h 165"/>
                <a:gd name="T2" fmla="*/ 35 w 116"/>
                <a:gd name="T3" fmla="*/ 0 h 165"/>
                <a:gd name="T4" fmla="*/ 35 w 116"/>
                <a:gd name="T5" fmla="*/ 86 h 165"/>
                <a:gd name="T6" fmla="*/ 0 w 116"/>
                <a:gd name="T7" fmla="*/ 86 h 165"/>
                <a:gd name="T8" fmla="*/ 58 w 116"/>
                <a:gd name="T9" fmla="*/ 165 h 165"/>
                <a:gd name="T10" fmla="*/ 116 w 116"/>
                <a:gd name="T11" fmla="*/ 86 h 165"/>
                <a:gd name="T12" fmla="*/ 76 w 116"/>
                <a:gd name="T13" fmla="*/ 86 h 165"/>
                <a:gd name="T14" fmla="*/ 76 w 116"/>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5">
                  <a:moveTo>
                    <a:pt x="76" y="0"/>
                  </a:moveTo>
                  <a:lnTo>
                    <a:pt x="35" y="0"/>
                  </a:lnTo>
                  <a:lnTo>
                    <a:pt x="35" y="86"/>
                  </a:lnTo>
                  <a:lnTo>
                    <a:pt x="0" y="86"/>
                  </a:lnTo>
                  <a:lnTo>
                    <a:pt x="58" y="165"/>
                  </a:lnTo>
                  <a:lnTo>
                    <a:pt x="116" y="86"/>
                  </a:lnTo>
                  <a:lnTo>
                    <a:pt x="76" y="86"/>
                  </a:lnTo>
                  <a:lnTo>
                    <a:pt x="7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15">
              <a:extLst>
                <a:ext uri="{FF2B5EF4-FFF2-40B4-BE49-F238E27FC236}">
                  <a16:creationId xmlns:a16="http://schemas.microsoft.com/office/drawing/2014/main" id="{FABA5036-AD66-4A55-AAF8-5FF78B02B959}"/>
                </a:ext>
              </a:extLst>
            </p:cNvPr>
            <p:cNvSpPr>
              <a:spLocks noChangeArrowheads="1"/>
            </p:cNvSpPr>
            <p:nvPr/>
          </p:nvSpPr>
          <p:spPr bwMode="auto">
            <a:xfrm>
              <a:off x="3960" y="2467"/>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Rectangle 16">
              <a:extLst>
                <a:ext uri="{FF2B5EF4-FFF2-40B4-BE49-F238E27FC236}">
                  <a16:creationId xmlns:a16="http://schemas.microsoft.com/office/drawing/2014/main" id="{D1E75372-D464-4F54-A6D0-8FA325F9C203}"/>
                </a:ext>
              </a:extLst>
            </p:cNvPr>
            <p:cNvSpPr>
              <a:spLocks noChangeArrowheads="1"/>
            </p:cNvSpPr>
            <p:nvPr/>
          </p:nvSpPr>
          <p:spPr bwMode="auto">
            <a:xfrm>
              <a:off x="3960" y="2511"/>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Rectangle 17">
              <a:extLst>
                <a:ext uri="{FF2B5EF4-FFF2-40B4-BE49-F238E27FC236}">
                  <a16:creationId xmlns:a16="http://schemas.microsoft.com/office/drawing/2014/main" id="{DC6F570B-28A4-4C9F-BFF0-B74DECA4335A}"/>
                </a:ext>
              </a:extLst>
            </p:cNvPr>
            <p:cNvSpPr>
              <a:spLocks noChangeArrowheads="1"/>
            </p:cNvSpPr>
            <p:nvPr/>
          </p:nvSpPr>
          <p:spPr bwMode="auto">
            <a:xfrm>
              <a:off x="3960" y="2554"/>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18">
              <a:extLst>
                <a:ext uri="{FF2B5EF4-FFF2-40B4-BE49-F238E27FC236}">
                  <a16:creationId xmlns:a16="http://schemas.microsoft.com/office/drawing/2014/main" id="{1B5414B6-8F9C-4AE8-9C65-72405D613DAC}"/>
                </a:ext>
              </a:extLst>
            </p:cNvPr>
            <p:cNvSpPr>
              <a:spLocks/>
            </p:cNvSpPr>
            <p:nvPr/>
          </p:nvSpPr>
          <p:spPr bwMode="auto">
            <a:xfrm>
              <a:off x="3889" y="2349"/>
              <a:ext cx="145" cy="319"/>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19">
              <a:extLst>
                <a:ext uri="{FF2B5EF4-FFF2-40B4-BE49-F238E27FC236}">
                  <a16:creationId xmlns:a16="http://schemas.microsoft.com/office/drawing/2014/main" id="{6D39B430-B83B-49BB-8AE0-69F3B953B91D}"/>
                </a:ext>
              </a:extLst>
            </p:cNvPr>
            <p:cNvSpPr>
              <a:spLocks/>
            </p:cNvSpPr>
            <p:nvPr/>
          </p:nvSpPr>
          <p:spPr bwMode="auto">
            <a:xfrm>
              <a:off x="4051" y="2397"/>
              <a:ext cx="189" cy="277"/>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3" name="Group 30">
            <a:extLst>
              <a:ext uri="{FF2B5EF4-FFF2-40B4-BE49-F238E27FC236}">
                <a16:creationId xmlns:a16="http://schemas.microsoft.com/office/drawing/2014/main" id="{4A40BE28-411E-42C5-A32C-8629AE48E5F1}"/>
              </a:ext>
            </a:extLst>
          </p:cNvPr>
          <p:cNvGrpSpPr>
            <a:grpSpLocks noChangeAspect="1"/>
          </p:cNvGrpSpPr>
          <p:nvPr/>
        </p:nvGrpSpPr>
        <p:grpSpPr bwMode="auto">
          <a:xfrm>
            <a:off x="4870639" y="5757657"/>
            <a:ext cx="327077" cy="430085"/>
            <a:chOff x="2455" y="3797"/>
            <a:chExt cx="308" cy="405"/>
          </a:xfrm>
        </p:grpSpPr>
        <p:sp>
          <p:nvSpPr>
            <p:cNvPr id="44" name="AutoShape 29">
              <a:extLst>
                <a:ext uri="{FF2B5EF4-FFF2-40B4-BE49-F238E27FC236}">
                  <a16:creationId xmlns:a16="http://schemas.microsoft.com/office/drawing/2014/main" id="{0DE29553-04D9-4CDF-AC0F-8A7DA23385DA}"/>
                </a:ext>
              </a:extLst>
            </p:cNvPr>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5" name="Freeform 31">
              <a:extLst>
                <a:ext uri="{FF2B5EF4-FFF2-40B4-BE49-F238E27FC236}">
                  <a16:creationId xmlns:a16="http://schemas.microsoft.com/office/drawing/2014/main" id="{2579A09B-386D-406E-8D5F-BC8832A0383C}"/>
                </a:ext>
              </a:extLst>
            </p:cNvPr>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6" name="Freeform 32">
              <a:extLst>
                <a:ext uri="{FF2B5EF4-FFF2-40B4-BE49-F238E27FC236}">
                  <a16:creationId xmlns:a16="http://schemas.microsoft.com/office/drawing/2014/main" id="{DB742CF3-2B8E-4E8C-A4A8-46FD694FAF87}"/>
                </a:ext>
              </a:extLst>
            </p:cNvPr>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7" name="Freeform 33">
              <a:extLst>
                <a:ext uri="{FF2B5EF4-FFF2-40B4-BE49-F238E27FC236}">
                  <a16:creationId xmlns:a16="http://schemas.microsoft.com/office/drawing/2014/main" id="{352DB4AB-697B-4240-9EE8-DFC4A8FB1520}"/>
                </a:ext>
              </a:extLst>
            </p:cNvPr>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8" name="Oval 34">
              <a:extLst>
                <a:ext uri="{FF2B5EF4-FFF2-40B4-BE49-F238E27FC236}">
                  <a16:creationId xmlns:a16="http://schemas.microsoft.com/office/drawing/2014/main" id="{65E624F9-D0A1-40F5-BD2E-8E976A891583}"/>
                </a:ext>
              </a:extLst>
            </p:cNvPr>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9" name="Oval 35">
              <a:extLst>
                <a:ext uri="{FF2B5EF4-FFF2-40B4-BE49-F238E27FC236}">
                  <a16:creationId xmlns:a16="http://schemas.microsoft.com/office/drawing/2014/main" id="{FC4C429F-9991-44FB-8252-6D1AD8466E83}"/>
                </a:ext>
              </a:extLst>
            </p:cNvPr>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0" name="Freeform 36">
              <a:extLst>
                <a:ext uri="{FF2B5EF4-FFF2-40B4-BE49-F238E27FC236}">
                  <a16:creationId xmlns:a16="http://schemas.microsoft.com/office/drawing/2014/main" id="{0BB01555-EB48-4F8D-AD5F-46DCAEC0D171}"/>
                </a:ext>
              </a:extLst>
            </p:cNvPr>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51" name="TextBox 50">
            <a:extLst>
              <a:ext uri="{FF2B5EF4-FFF2-40B4-BE49-F238E27FC236}">
                <a16:creationId xmlns:a16="http://schemas.microsoft.com/office/drawing/2014/main" id="{BADDA84E-AF9D-482A-9848-2A67037429AF}"/>
              </a:ext>
            </a:extLst>
          </p:cNvPr>
          <p:cNvSpPr txBox="1"/>
          <p:nvPr/>
        </p:nvSpPr>
        <p:spPr>
          <a:xfrm>
            <a:off x="4467669" y="6077071"/>
            <a:ext cx="1118317"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Data Sources</a:t>
            </a:r>
          </a:p>
        </p:txBody>
      </p:sp>
      <p:sp>
        <p:nvSpPr>
          <p:cNvPr id="52" name="TextBox 51">
            <a:extLst>
              <a:ext uri="{FF2B5EF4-FFF2-40B4-BE49-F238E27FC236}">
                <a16:creationId xmlns:a16="http://schemas.microsoft.com/office/drawing/2014/main" id="{E73796EB-1519-490F-BCE4-2BD372A93DBF}"/>
              </a:ext>
            </a:extLst>
          </p:cNvPr>
          <p:cNvSpPr txBox="1"/>
          <p:nvPr/>
        </p:nvSpPr>
        <p:spPr>
          <a:xfrm>
            <a:off x="4491524" y="1150604"/>
            <a:ext cx="1118317"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53" name="Straight Arrow Connector 52">
            <a:extLst>
              <a:ext uri="{FF2B5EF4-FFF2-40B4-BE49-F238E27FC236}">
                <a16:creationId xmlns:a16="http://schemas.microsoft.com/office/drawing/2014/main" id="{FA2B5D6D-4CFB-4136-ADA9-BEC60A17DB34}"/>
              </a:ext>
            </a:extLst>
          </p:cNvPr>
          <p:cNvCxnSpPr/>
          <p:nvPr/>
        </p:nvCxnSpPr>
        <p:spPr>
          <a:xfrm>
            <a:off x="5743734" y="1865907"/>
            <a:ext cx="0" cy="27432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4343313-8E39-4767-934E-5523C2F56A23}"/>
              </a:ext>
            </a:extLst>
          </p:cNvPr>
          <p:cNvSpPr txBox="1"/>
          <p:nvPr/>
        </p:nvSpPr>
        <p:spPr>
          <a:xfrm>
            <a:off x="5768475" y="5993069"/>
            <a:ext cx="1118317" cy="7602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LOB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Systems</a:t>
            </a:r>
          </a:p>
        </p:txBody>
      </p:sp>
      <p:pic>
        <p:nvPicPr>
          <p:cNvPr id="55" name="Picture 54">
            <a:extLst>
              <a:ext uri="{FF2B5EF4-FFF2-40B4-BE49-F238E27FC236}">
                <a16:creationId xmlns:a16="http://schemas.microsoft.com/office/drawing/2014/main" id="{1DE1EE67-1EC7-49B1-A7A2-F2AA9E1622EB}"/>
              </a:ext>
            </a:extLst>
          </p:cNvPr>
          <p:cNvPicPr>
            <a:picLocks noChangeAspect="1"/>
          </p:cNvPicPr>
          <p:nvPr/>
        </p:nvPicPr>
        <p:blipFill>
          <a:blip r:embed="rId5"/>
          <a:stretch>
            <a:fillRect/>
          </a:stretch>
        </p:blipFill>
        <p:spPr>
          <a:xfrm>
            <a:off x="6167533" y="5720157"/>
            <a:ext cx="599990" cy="333327"/>
          </a:xfrm>
          <a:prstGeom prst="rect">
            <a:avLst/>
          </a:prstGeom>
        </p:spPr>
      </p:pic>
      <p:cxnSp>
        <p:nvCxnSpPr>
          <p:cNvPr id="56" name="Straight Arrow Connector 55">
            <a:extLst>
              <a:ext uri="{FF2B5EF4-FFF2-40B4-BE49-F238E27FC236}">
                <a16:creationId xmlns:a16="http://schemas.microsoft.com/office/drawing/2014/main" id="{3C8EAF24-89DC-43F6-BFF2-A4F669DCDCDF}"/>
              </a:ext>
            </a:extLst>
          </p:cNvPr>
          <p:cNvCxnSpPr/>
          <p:nvPr/>
        </p:nvCxnSpPr>
        <p:spPr>
          <a:xfrm>
            <a:off x="5751595" y="5375633"/>
            <a:ext cx="4434" cy="27432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9D6DAB0-3C79-4658-B3A5-F7369F310609}"/>
              </a:ext>
            </a:extLst>
          </p:cNvPr>
          <p:cNvSpPr/>
          <p:nvPr/>
        </p:nvSpPr>
        <p:spPr bwMode="auto">
          <a:xfrm>
            <a:off x="4668864" y="5688132"/>
            <a:ext cx="2225315" cy="952109"/>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 name="TextBox 57">
            <a:extLst>
              <a:ext uri="{FF2B5EF4-FFF2-40B4-BE49-F238E27FC236}">
                <a16:creationId xmlns:a16="http://schemas.microsoft.com/office/drawing/2014/main" id="{0DD0EF1B-1474-4BEC-9483-80A7F7E93918}"/>
              </a:ext>
            </a:extLst>
          </p:cNvPr>
          <p:cNvSpPr txBox="1"/>
          <p:nvPr/>
        </p:nvSpPr>
        <p:spPr>
          <a:xfrm>
            <a:off x="7039811" y="114283"/>
            <a:ext cx="2415486" cy="8710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rPr>
              <a:t>Azure API</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rPr>
              <a:t>Management</a:t>
            </a:r>
          </a:p>
        </p:txBody>
      </p:sp>
      <p:pic>
        <p:nvPicPr>
          <p:cNvPr id="59" name="Picture 58">
            <a:extLst>
              <a:ext uri="{FF2B5EF4-FFF2-40B4-BE49-F238E27FC236}">
                <a16:creationId xmlns:a16="http://schemas.microsoft.com/office/drawing/2014/main" id="{7C57AC3B-3F7C-4C3A-ABFE-224F56AA1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074" y="1154741"/>
            <a:ext cx="631240" cy="631240"/>
          </a:xfrm>
          <a:prstGeom prst="rect">
            <a:avLst/>
          </a:prstGeom>
        </p:spPr>
      </p:pic>
      <p:sp>
        <p:nvSpPr>
          <p:cNvPr id="60" name="TextBox 59">
            <a:extLst>
              <a:ext uri="{FF2B5EF4-FFF2-40B4-BE49-F238E27FC236}">
                <a16:creationId xmlns:a16="http://schemas.microsoft.com/office/drawing/2014/main" id="{4CAAF3CD-2728-4CF8-BCE5-380FD69C7B33}"/>
              </a:ext>
            </a:extLst>
          </p:cNvPr>
          <p:cNvSpPr txBox="1"/>
          <p:nvPr/>
        </p:nvSpPr>
        <p:spPr>
          <a:xfrm>
            <a:off x="7267927" y="1126160"/>
            <a:ext cx="1118317"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61" name="Straight Arrow Connector 60">
            <a:extLst>
              <a:ext uri="{FF2B5EF4-FFF2-40B4-BE49-F238E27FC236}">
                <a16:creationId xmlns:a16="http://schemas.microsoft.com/office/drawing/2014/main" id="{FE46ED8C-CB18-49EA-9C5A-C5605C4A0A43}"/>
              </a:ext>
            </a:extLst>
          </p:cNvPr>
          <p:cNvCxnSpPr/>
          <p:nvPr/>
        </p:nvCxnSpPr>
        <p:spPr>
          <a:xfrm>
            <a:off x="8537694" y="1941658"/>
            <a:ext cx="0" cy="83153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0B2E904-6DA4-4E8A-AC19-290A1DF56B2D}"/>
              </a:ext>
            </a:extLst>
          </p:cNvPr>
          <p:cNvSpPr txBox="1"/>
          <p:nvPr/>
        </p:nvSpPr>
        <p:spPr>
          <a:xfrm>
            <a:off x="7302325" y="2905604"/>
            <a:ext cx="111831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APIM</a:t>
            </a:r>
          </a:p>
        </p:txBody>
      </p:sp>
      <p:cxnSp>
        <p:nvCxnSpPr>
          <p:cNvPr id="63" name="Straight Arrow Connector 62">
            <a:extLst>
              <a:ext uri="{FF2B5EF4-FFF2-40B4-BE49-F238E27FC236}">
                <a16:creationId xmlns:a16="http://schemas.microsoft.com/office/drawing/2014/main" id="{9E29418B-3416-4E45-A2E2-0FF65E76E6B5}"/>
              </a:ext>
            </a:extLst>
          </p:cNvPr>
          <p:cNvCxnSpPr/>
          <p:nvPr/>
        </p:nvCxnSpPr>
        <p:spPr>
          <a:xfrm>
            <a:off x="8537694" y="3468585"/>
            <a:ext cx="0" cy="83153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C39D13E-8D99-4005-AB24-77B2E6D3B792}"/>
              </a:ext>
            </a:extLst>
          </p:cNvPr>
          <p:cNvSpPr txBox="1"/>
          <p:nvPr/>
        </p:nvSpPr>
        <p:spPr>
          <a:xfrm>
            <a:off x="8420392" y="3455009"/>
            <a:ext cx="1118317"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Virtual network or public</a:t>
            </a:r>
          </a:p>
        </p:txBody>
      </p:sp>
      <p:pic>
        <p:nvPicPr>
          <p:cNvPr id="65" name="Picture 64">
            <a:extLst>
              <a:ext uri="{FF2B5EF4-FFF2-40B4-BE49-F238E27FC236}">
                <a16:creationId xmlns:a16="http://schemas.microsoft.com/office/drawing/2014/main" id="{77057877-A030-43D3-8647-EAA4041C1307}"/>
              </a:ext>
            </a:extLst>
          </p:cNvPr>
          <p:cNvPicPr>
            <a:picLocks noChangeAspect="1"/>
          </p:cNvPicPr>
          <p:nvPr/>
        </p:nvPicPr>
        <p:blipFill>
          <a:blip r:embed="rId6"/>
          <a:stretch>
            <a:fillRect/>
          </a:stretch>
        </p:blipFill>
        <p:spPr>
          <a:xfrm>
            <a:off x="8195466" y="2803734"/>
            <a:ext cx="684455" cy="684455"/>
          </a:xfrm>
          <a:prstGeom prst="rect">
            <a:avLst/>
          </a:prstGeom>
        </p:spPr>
      </p:pic>
      <p:pic>
        <p:nvPicPr>
          <p:cNvPr id="66" name="Picture 65">
            <a:extLst>
              <a:ext uri="{FF2B5EF4-FFF2-40B4-BE49-F238E27FC236}">
                <a16:creationId xmlns:a16="http://schemas.microsoft.com/office/drawing/2014/main" id="{8B90AE95-0BD3-46BF-ACA5-830AD058854C}"/>
              </a:ext>
            </a:extLst>
          </p:cNvPr>
          <p:cNvPicPr>
            <a:picLocks noChangeAspect="1"/>
          </p:cNvPicPr>
          <p:nvPr/>
        </p:nvPicPr>
        <p:blipFill>
          <a:blip r:embed="rId7"/>
          <a:stretch>
            <a:fillRect/>
          </a:stretch>
        </p:blipFill>
        <p:spPr>
          <a:xfrm>
            <a:off x="8041725" y="3627058"/>
            <a:ext cx="463634" cy="463634"/>
          </a:xfrm>
          <a:prstGeom prst="rect">
            <a:avLst/>
          </a:prstGeom>
        </p:spPr>
      </p:pic>
      <p:pic>
        <p:nvPicPr>
          <p:cNvPr id="67" name="Picture 66">
            <a:extLst>
              <a:ext uri="{FF2B5EF4-FFF2-40B4-BE49-F238E27FC236}">
                <a16:creationId xmlns:a16="http://schemas.microsoft.com/office/drawing/2014/main" id="{88C3AEAE-18EB-48E9-B9A5-E079CF1191E7}"/>
              </a:ext>
            </a:extLst>
          </p:cNvPr>
          <p:cNvPicPr>
            <a:picLocks noChangeAspect="1"/>
          </p:cNvPicPr>
          <p:nvPr/>
        </p:nvPicPr>
        <p:blipFill>
          <a:blip r:embed="rId8">
            <a:duotone>
              <a:schemeClr val="accent1">
                <a:shade val="45000"/>
                <a:satMod val="135000"/>
              </a:schemeClr>
              <a:prstClr val="white"/>
            </a:duotone>
          </a:blip>
          <a:stretch>
            <a:fillRect/>
          </a:stretch>
        </p:blipFill>
        <p:spPr>
          <a:xfrm>
            <a:off x="7308499" y="4606991"/>
            <a:ext cx="464548" cy="464548"/>
          </a:xfrm>
          <a:prstGeom prst="rect">
            <a:avLst/>
          </a:prstGeom>
        </p:spPr>
      </p:pic>
      <p:sp>
        <p:nvSpPr>
          <p:cNvPr id="68" name="TextBox 67">
            <a:extLst>
              <a:ext uri="{FF2B5EF4-FFF2-40B4-BE49-F238E27FC236}">
                <a16:creationId xmlns:a16="http://schemas.microsoft.com/office/drawing/2014/main" id="{78EEFCB0-BD76-4588-A013-5BD64B9D3A66}"/>
              </a:ext>
            </a:extLst>
          </p:cNvPr>
          <p:cNvSpPr txBox="1"/>
          <p:nvPr/>
        </p:nvSpPr>
        <p:spPr>
          <a:xfrm>
            <a:off x="7001334" y="5972700"/>
            <a:ext cx="1040391" cy="7940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SOAP web services</a:t>
            </a:r>
          </a:p>
        </p:txBody>
      </p:sp>
      <p:pic>
        <p:nvPicPr>
          <p:cNvPr id="69" name="Picture 68">
            <a:extLst>
              <a:ext uri="{FF2B5EF4-FFF2-40B4-BE49-F238E27FC236}">
                <a16:creationId xmlns:a16="http://schemas.microsoft.com/office/drawing/2014/main" id="{264AEBDC-9A53-4A7D-B0C9-8742E2DC0CD6}"/>
              </a:ext>
            </a:extLst>
          </p:cNvPr>
          <p:cNvPicPr>
            <a:picLocks noChangeAspect="1"/>
          </p:cNvPicPr>
          <p:nvPr/>
        </p:nvPicPr>
        <p:blipFill>
          <a:blip r:embed="rId8">
            <a:duotone>
              <a:schemeClr val="accent1">
                <a:shade val="45000"/>
                <a:satMod val="135000"/>
              </a:schemeClr>
              <a:prstClr val="white"/>
            </a:duotone>
          </a:blip>
          <a:stretch>
            <a:fillRect/>
          </a:stretch>
        </p:blipFill>
        <p:spPr>
          <a:xfrm>
            <a:off x="7308499" y="5096596"/>
            <a:ext cx="464548" cy="464548"/>
          </a:xfrm>
          <a:prstGeom prst="rect">
            <a:avLst/>
          </a:prstGeom>
        </p:spPr>
      </p:pic>
      <p:pic>
        <p:nvPicPr>
          <p:cNvPr id="70" name="Picture 69">
            <a:extLst>
              <a:ext uri="{FF2B5EF4-FFF2-40B4-BE49-F238E27FC236}">
                <a16:creationId xmlns:a16="http://schemas.microsoft.com/office/drawing/2014/main" id="{822B9EAA-D6C9-4103-B4A4-71170E4F6DDA}"/>
              </a:ext>
            </a:extLst>
          </p:cNvPr>
          <p:cNvPicPr>
            <a:picLocks noChangeAspect="1"/>
          </p:cNvPicPr>
          <p:nvPr/>
        </p:nvPicPr>
        <p:blipFill>
          <a:blip r:embed="rId8">
            <a:duotone>
              <a:schemeClr val="accent1">
                <a:shade val="45000"/>
                <a:satMod val="135000"/>
              </a:schemeClr>
              <a:prstClr val="white"/>
            </a:duotone>
          </a:blip>
          <a:stretch>
            <a:fillRect/>
          </a:stretch>
        </p:blipFill>
        <p:spPr>
          <a:xfrm>
            <a:off x="7285850" y="5567247"/>
            <a:ext cx="464548" cy="464548"/>
          </a:xfrm>
          <a:prstGeom prst="rect">
            <a:avLst/>
          </a:prstGeom>
        </p:spPr>
      </p:pic>
      <p:pic>
        <p:nvPicPr>
          <p:cNvPr id="71" name="Picture 70">
            <a:extLst>
              <a:ext uri="{FF2B5EF4-FFF2-40B4-BE49-F238E27FC236}">
                <a16:creationId xmlns:a16="http://schemas.microsoft.com/office/drawing/2014/main" id="{97C2A29C-7B4C-4756-89B6-1A71BC1B59FB}"/>
              </a:ext>
            </a:extLst>
          </p:cNvPr>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737252" y="4799826"/>
            <a:ext cx="604035" cy="1255051"/>
          </a:xfrm>
          <a:prstGeom prst="rect">
            <a:avLst/>
          </a:prstGeom>
        </p:spPr>
      </p:pic>
      <p:pic>
        <p:nvPicPr>
          <p:cNvPr id="72" name="Picture 71">
            <a:extLst>
              <a:ext uri="{FF2B5EF4-FFF2-40B4-BE49-F238E27FC236}">
                <a16:creationId xmlns:a16="http://schemas.microsoft.com/office/drawing/2014/main" id="{E2E2A0D4-5BF1-4C86-ADC1-CEDE8C1FCF5F}"/>
              </a:ext>
            </a:extLst>
          </p:cNvPr>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6200000">
            <a:off x="8780195" y="4556785"/>
            <a:ext cx="449393" cy="182804"/>
          </a:xfrm>
          <a:prstGeom prst="rect">
            <a:avLst/>
          </a:prstGeom>
        </p:spPr>
      </p:pic>
      <p:sp>
        <p:nvSpPr>
          <p:cNvPr id="73" name="TextBox 72">
            <a:extLst>
              <a:ext uri="{FF2B5EF4-FFF2-40B4-BE49-F238E27FC236}">
                <a16:creationId xmlns:a16="http://schemas.microsoft.com/office/drawing/2014/main" id="{C0697937-2A62-40BA-89DE-EFAD2EB3A529}"/>
              </a:ext>
            </a:extLst>
          </p:cNvPr>
          <p:cNvSpPr txBox="1"/>
          <p:nvPr/>
        </p:nvSpPr>
        <p:spPr>
          <a:xfrm>
            <a:off x="8484695" y="5990142"/>
            <a:ext cx="1040391" cy="704808"/>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Backend</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APIs</a:t>
            </a:r>
          </a:p>
        </p:txBody>
      </p:sp>
      <p:sp>
        <p:nvSpPr>
          <p:cNvPr id="74" name="Rectangle 73">
            <a:extLst>
              <a:ext uri="{FF2B5EF4-FFF2-40B4-BE49-F238E27FC236}">
                <a16:creationId xmlns:a16="http://schemas.microsoft.com/office/drawing/2014/main" id="{A03ECBF6-4041-49F4-9A49-A0F4A877AE23}"/>
              </a:ext>
            </a:extLst>
          </p:cNvPr>
          <p:cNvSpPr/>
          <p:nvPr/>
        </p:nvSpPr>
        <p:spPr bwMode="auto">
          <a:xfrm>
            <a:off x="7167936" y="4288249"/>
            <a:ext cx="2240729" cy="2351694"/>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436B872D-8DE5-4E94-B22D-50E4A0323984}"/>
              </a:ext>
            </a:extLst>
          </p:cNvPr>
          <p:cNvSpPr txBox="1"/>
          <p:nvPr/>
        </p:nvSpPr>
        <p:spPr>
          <a:xfrm>
            <a:off x="9641397" y="410169"/>
            <a:ext cx="241548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rPr>
              <a:t>Azure Service Bus</a:t>
            </a:r>
          </a:p>
        </p:txBody>
      </p:sp>
      <p:pic>
        <p:nvPicPr>
          <p:cNvPr id="76" name="Picture 75">
            <a:extLst>
              <a:ext uri="{FF2B5EF4-FFF2-40B4-BE49-F238E27FC236}">
                <a16:creationId xmlns:a16="http://schemas.microsoft.com/office/drawing/2014/main" id="{F4626A0F-5EE5-446B-B77B-0440DE400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8955" y="1158750"/>
            <a:ext cx="631240" cy="631240"/>
          </a:xfrm>
          <a:prstGeom prst="rect">
            <a:avLst/>
          </a:prstGeom>
        </p:spPr>
      </p:pic>
      <p:sp>
        <p:nvSpPr>
          <p:cNvPr id="77" name="TextBox 76">
            <a:extLst>
              <a:ext uri="{FF2B5EF4-FFF2-40B4-BE49-F238E27FC236}">
                <a16:creationId xmlns:a16="http://schemas.microsoft.com/office/drawing/2014/main" id="{038633D8-E27B-478F-87DB-BFBF8BFA6EC2}"/>
              </a:ext>
            </a:extLst>
          </p:cNvPr>
          <p:cNvSpPr txBox="1"/>
          <p:nvPr/>
        </p:nvSpPr>
        <p:spPr>
          <a:xfrm>
            <a:off x="9741288" y="1104642"/>
            <a:ext cx="1118317" cy="6832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Logic Apps</a:t>
            </a:r>
          </a:p>
        </p:txBody>
      </p:sp>
      <p:cxnSp>
        <p:nvCxnSpPr>
          <p:cNvPr id="78" name="Straight Arrow Connector 77">
            <a:extLst>
              <a:ext uri="{FF2B5EF4-FFF2-40B4-BE49-F238E27FC236}">
                <a16:creationId xmlns:a16="http://schemas.microsoft.com/office/drawing/2014/main" id="{C4BBE306-3F39-4022-BFAE-CE605C81AD0A}"/>
              </a:ext>
            </a:extLst>
          </p:cNvPr>
          <p:cNvCxnSpPr/>
          <p:nvPr/>
        </p:nvCxnSpPr>
        <p:spPr>
          <a:xfrm>
            <a:off x="10815605" y="1999442"/>
            <a:ext cx="0" cy="83153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B065A169-C6DF-4BC0-8EE2-3763485369BB}"/>
              </a:ext>
            </a:extLst>
          </p:cNvPr>
          <p:cNvPicPr>
            <a:picLocks noChangeAspect="1"/>
          </p:cNvPicPr>
          <p:nvPr/>
        </p:nvPicPr>
        <p:blipFill>
          <a:blip r:embed="rId11"/>
          <a:stretch>
            <a:fillRect/>
          </a:stretch>
        </p:blipFill>
        <p:spPr>
          <a:xfrm>
            <a:off x="11100242" y="2987539"/>
            <a:ext cx="780290" cy="780290"/>
          </a:xfrm>
          <a:prstGeom prst="rect">
            <a:avLst/>
          </a:prstGeom>
        </p:spPr>
      </p:pic>
      <p:pic>
        <p:nvPicPr>
          <p:cNvPr id="80" name="Picture 79">
            <a:extLst>
              <a:ext uri="{FF2B5EF4-FFF2-40B4-BE49-F238E27FC236}">
                <a16:creationId xmlns:a16="http://schemas.microsoft.com/office/drawing/2014/main" id="{583B867D-0EF2-40DD-BAE1-E1246B2F21A3}"/>
              </a:ext>
            </a:extLst>
          </p:cNvPr>
          <p:cNvPicPr>
            <a:picLocks noChangeAspect="1"/>
          </p:cNvPicPr>
          <p:nvPr/>
        </p:nvPicPr>
        <p:blipFill>
          <a:blip r:embed="rId12"/>
          <a:stretch>
            <a:fillRect/>
          </a:stretch>
        </p:blipFill>
        <p:spPr>
          <a:xfrm>
            <a:off x="9838274" y="2998068"/>
            <a:ext cx="780290" cy="780290"/>
          </a:xfrm>
          <a:prstGeom prst="rect">
            <a:avLst/>
          </a:prstGeom>
        </p:spPr>
      </p:pic>
      <p:sp>
        <p:nvSpPr>
          <p:cNvPr id="81" name="TextBox 80">
            <a:extLst>
              <a:ext uri="{FF2B5EF4-FFF2-40B4-BE49-F238E27FC236}">
                <a16:creationId xmlns:a16="http://schemas.microsoft.com/office/drawing/2014/main" id="{73D84269-39E4-492F-A989-6962F8688ABE}"/>
              </a:ext>
            </a:extLst>
          </p:cNvPr>
          <p:cNvSpPr txBox="1"/>
          <p:nvPr/>
        </p:nvSpPr>
        <p:spPr>
          <a:xfrm>
            <a:off x="9740232" y="3661533"/>
            <a:ext cx="111831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Queues</a:t>
            </a:r>
          </a:p>
        </p:txBody>
      </p:sp>
      <p:sp>
        <p:nvSpPr>
          <p:cNvPr id="82" name="TextBox 81">
            <a:extLst>
              <a:ext uri="{FF2B5EF4-FFF2-40B4-BE49-F238E27FC236}">
                <a16:creationId xmlns:a16="http://schemas.microsoft.com/office/drawing/2014/main" id="{0BC1C722-6D00-429C-AD1E-DDD68BA1E9D9}"/>
              </a:ext>
            </a:extLst>
          </p:cNvPr>
          <p:cNvSpPr txBox="1"/>
          <p:nvPr/>
        </p:nvSpPr>
        <p:spPr>
          <a:xfrm>
            <a:off x="11173057" y="3669469"/>
            <a:ext cx="1118317"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Topics</a:t>
            </a:r>
          </a:p>
        </p:txBody>
      </p:sp>
      <p:sp>
        <p:nvSpPr>
          <p:cNvPr id="83" name="Rectangle 82">
            <a:extLst>
              <a:ext uri="{FF2B5EF4-FFF2-40B4-BE49-F238E27FC236}">
                <a16:creationId xmlns:a16="http://schemas.microsoft.com/office/drawing/2014/main" id="{10EB98E3-57D7-477C-B9E7-F0358AA23F5D}"/>
              </a:ext>
            </a:extLst>
          </p:cNvPr>
          <p:cNvSpPr/>
          <p:nvPr/>
        </p:nvSpPr>
        <p:spPr bwMode="auto">
          <a:xfrm>
            <a:off x="9672029" y="2861474"/>
            <a:ext cx="2285092" cy="119083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84" name="Straight Arrow Connector 83">
            <a:extLst>
              <a:ext uri="{FF2B5EF4-FFF2-40B4-BE49-F238E27FC236}">
                <a16:creationId xmlns:a16="http://schemas.microsoft.com/office/drawing/2014/main" id="{0AA72F5A-5FD1-4676-A454-09927D5A7F22}"/>
              </a:ext>
            </a:extLst>
          </p:cNvPr>
          <p:cNvCxnSpPr/>
          <p:nvPr/>
        </p:nvCxnSpPr>
        <p:spPr>
          <a:xfrm>
            <a:off x="10828177" y="4090692"/>
            <a:ext cx="0" cy="831533"/>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3F637466-2DE4-450C-AAAD-A1961593BEBF}"/>
              </a:ext>
            </a:extLst>
          </p:cNvPr>
          <p:cNvPicPr>
            <a:picLocks noChangeAspect="1"/>
          </p:cNvPicPr>
          <p:nvPr/>
        </p:nvPicPr>
        <p:blipFill>
          <a:blip r:embed="rId13">
            <a:duotone>
              <a:schemeClr val="accent1">
                <a:shade val="45000"/>
                <a:satMod val="135000"/>
              </a:schemeClr>
              <a:prstClr val="white"/>
            </a:duotone>
          </a:blip>
          <a:stretch>
            <a:fillRect/>
          </a:stretch>
        </p:blipFill>
        <p:spPr>
          <a:xfrm>
            <a:off x="10005374" y="4855122"/>
            <a:ext cx="780290" cy="780290"/>
          </a:xfrm>
          <a:prstGeom prst="rect">
            <a:avLst/>
          </a:prstGeom>
        </p:spPr>
      </p:pic>
      <p:pic>
        <p:nvPicPr>
          <p:cNvPr id="86" name="Picture 85">
            <a:extLst>
              <a:ext uri="{FF2B5EF4-FFF2-40B4-BE49-F238E27FC236}">
                <a16:creationId xmlns:a16="http://schemas.microsoft.com/office/drawing/2014/main" id="{7A43FE9D-6829-4E01-9350-2E0462A20508}"/>
              </a:ext>
            </a:extLst>
          </p:cNvPr>
          <p:cNvPicPr>
            <a:picLocks noChangeAspect="1"/>
          </p:cNvPicPr>
          <p:nvPr/>
        </p:nvPicPr>
        <p:blipFill>
          <a:blip r:embed="rId14">
            <a:duotone>
              <a:schemeClr val="accent1">
                <a:shade val="45000"/>
                <a:satMod val="135000"/>
              </a:schemeClr>
              <a:prstClr val="white"/>
            </a:duotone>
          </a:blip>
          <a:stretch>
            <a:fillRect/>
          </a:stretch>
        </p:blipFill>
        <p:spPr>
          <a:xfrm>
            <a:off x="10909783" y="5367512"/>
            <a:ext cx="780290" cy="780290"/>
          </a:xfrm>
          <a:prstGeom prst="rect">
            <a:avLst/>
          </a:prstGeom>
        </p:spPr>
      </p:pic>
      <p:pic>
        <p:nvPicPr>
          <p:cNvPr id="87" name="Picture 86">
            <a:extLst>
              <a:ext uri="{FF2B5EF4-FFF2-40B4-BE49-F238E27FC236}">
                <a16:creationId xmlns:a16="http://schemas.microsoft.com/office/drawing/2014/main" id="{87128E82-2F5F-46B7-9CDE-1C8AB6154B66}"/>
              </a:ext>
            </a:extLst>
          </p:cNvPr>
          <p:cNvPicPr>
            <a:picLocks noChangeAspect="1"/>
          </p:cNvPicPr>
          <p:nvPr/>
        </p:nvPicPr>
        <p:blipFill>
          <a:blip r:embed="rId15">
            <a:duotone>
              <a:schemeClr val="accent1">
                <a:shade val="45000"/>
                <a:satMod val="135000"/>
              </a:schemeClr>
              <a:prstClr val="white"/>
            </a:duotone>
          </a:blip>
          <a:stretch>
            <a:fillRect/>
          </a:stretch>
        </p:blipFill>
        <p:spPr>
          <a:xfrm>
            <a:off x="10714917" y="4972976"/>
            <a:ext cx="780290" cy="780290"/>
          </a:xfrm>
          <a:prstGeom prst="rect">
            <a:avLst/>
          </a:prstGeom>
        </p:spPr>
      </p:pic>
      <p:sp>
        <p:nvSpPr>
          <p:cNvPr id="88" name="TextBox 87">
            <a:extLst>
              <a:ext uri="{FF2B5EF4-FFF2-40B4-BE49-F238E27FC236}">
                <a16:creationId xmlns:a16="http://schemas.microsoft.com/office/drawing/2014/main" id="{28DF9F1E-ECE6-4E76-BB89-52C3B830183F}"/>
              </a:ext>
            </a:extLst>
          </p:cNvPr>
          <p:cNvSpPr txBox="1"/>
          <p:nvPr/>
        </p:nvSpPr>
        <p:spPr>
          <a:xfrm>
            <a:off x="10392590" y="6059052"/>
            <a:ext cx="1118317" cy="6832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API-based</a:t>
            </a:r>
          </a:p>
        </p:txBody>
      </p:sp>
    </p:spTree>
    <p:extLst>
      <p:ext uri="{BB962C8B-B14F-4D97-AF65-F5344CB8AC3E}">
        <p14:creationId xmlns:p14="http://schemas.microsoft.com/office/powerpoint/2010/main" val="207861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Picture 2" descr="A close up of a device&#10;&#10;Description generated with very high confidence">
            <a:extLst>
              <a:ext uri="{FF2B5EF4-FFF2-40B4-BE49-F238E27FC236}">
                <a16:creationId xmlns:a16="http://schemas.microsoft.com/office/drawing/2014/main" id="{B27BF387-1477-4B38-AE11-ACD225DA2A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785" y="960723"/>
            <a:ext cx="6833636" cy="4985883"/>
          </a:xfrm>
          <a:prstGeom prst="rect">
            <a:avLst/>
          </a:prstGeom>
        </p:spPr>
      </p:pic>
      <p:sp>
        <p:nvSpPr>
          <p:cNvPr id="7" name="Title 1">
            <a:extLst>
              <a:ext uri="{FF2B5EF4-FFF2-40B4-BE49-F238E27FC236}">
                <a16:creationId xmlns:a16="http://schemas.microsoft.com/office/drawing/2014/main" id="{0E1F5139-8577-4E36-975C-0FA38B9E75D3}"/>
              </a:ext>
            </a:extLst>
          </p:cNvPr>
          <p:cNvSpPr>
            <a:spLocks noGrp="1"/>
          </p:cNvSpPr>
          <p:nvPr>
            <p:ph type="title"/>
          </p:nvPr>
        </p:nvSpPr>
        <p:spPr>
          <a:xfrm>
            <a:off x="488514" y="2667025"/>
            <a:ext cx="3832966" cy="786640"/>
          </a:xfrm>
        </p:spPr>
        <p:txBody>
          <a:bodyPr>
            <a:noAutofit/>
          </a:bodyPr>
          <a:lstStyle/>
          <a:p>
            <a:pPr>
              <a:lnSpc>
                <a:spcPct val="100000"/>
              </a:lnSpc>
            </a:pPr>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More Than 200 Connectors</a:t>
            </a:r>
          </a:p>
        </p:txBody>
      </p:sp>
    </p:spTree>
    <p:extLst>
      <p:ext uri="{BB962C8B-B14F-4D97-AF65-F5344CB8AC3E}">
        <p14:creationId xmlns:p14="http://schemas.microsoft.com/office/powerpoint/2010/main" val="313766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Picture 2" descr="A close up of a device&#10;&#10;Description generated with high confidence">
            <a:extLst>
              <a:ext uri="{FF2B5EF4-FFF2-40B4-BE49-F238E27FC236}">
                <a16:creationId xmlns:a16="http://schemas.microsoft.com/office/drawing/2014/main" id="{9BB0B097-5731-4EC2-AC05-7EA34F489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230" y="690343"/>
            <a:ext cx="6733667" cy="5471845"/>
          </a:xfrm>
          <a:prstGeom prst="rect">
            <a:avLst/>
          </a:prstGeom>
        </p:spPr>
      </p:pic>
    </p:spTree>
    <p:extLst>
      <p:ext uri="{BB962C8B-B14F-4D97-AF65-F5344CB8AC3E}">
        <p14:creationId xmlns:p14="http://schemas.microsoft.com/office/powerpoint/2010/main" val="80191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46C9BFB-6FA5-4EE6-AEF6-3092811D7E14}"/>
              </a:ext>
            </a:extLst>
          </p:cNvPr>
          <p:cNvSpPr>
            <a:spLocks noGrp="1"/>
          </p:cNvSpPr>
          <p:nvPr>
            <p:ph type="subTitle" idx="1"/>
          </p:nvPr>
        </p:nvSpPr>
        <p:spPr>
          <a:xfrm>
            <a:off x="5801434" y="2929289"/>
            <a:ext cx="4043606" cy="656863"/>
          </a:xfrm>
        </p:spPr>
        <p:txBody>
          <a:bodyPr>
            <a:noAutofit/>
          </a:bodyPr>
          <a:lstStyle/>
          <a:p>
            <a:pPr algn="l"/>
            <a:r>
              <a:rPr lang="en-US" sz="4000" b="1" dirty="0">
                <a:solidFill>
                  <a:schemeClr val="bg1"/>
                </a:solidFill>
                <a:latin typeface="Roboto" panose="02000000000000000000" pitchFamily="2" charset="0"/>
                <a:ea typeface="Roboto" panose="02000000000000000000" pitchFamily="2" charset="0"/>
              </a:rPr>
              <a:t>Azure Functions</a:t>
            </a:r>
          </a:p>
        </p:txBody>
      </p:sp>
      <p:sp>
        <p:nvSpPr>
          <p:cNvPr id="6" name="Subtitle 2">
            <a:extLst>
              <a:ext uri="{FF2B5EF4-FFF2-40B4-BE49-F238E27FC236}">
                <a16:creationId xmlns:a16="http://schemas.microsoft.com/office/drawing/2014/main" id="{E8F418C3-E623-4402-BCBD-78F0F5260E14}"/>
              </a:ext>
            </a:extLst>
          </p:cNvPr>
          <p:cNvSpPr txBox="1">
            <a:spLocks/>
          </p:cNvSpPr>
          <p:nvPr/>
        </p:nvSpPr>
        <p:spPr>
          <a:xfrm>
            <a:off x="5801434" y="4747032"/>
            <a:ext cx="3227581" cy="56631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a:solidFill>
                  <a:schemeClr val="bg1"/>
                </a:solidFill>
                <a:latin typeface="Roboto" panose="02000000000000000000" pitchFamily="2" charset="0"/>
                <a:ea typeface="Roboto" panose="02000000000000000000" pitchFamily="2" charset="0"/>
              </a:rPr>
              <a:t>Logic Apps</a:t>
            </a:r>
          </a:p>
        </p:txBody>
      </p:sp>
      <p:sp>
        <p:nvSpPr>
          <p:cNvPr id="9" name="Subtitle 2">
            <a:extLst>
              <a:ext uri="{FF2B5EF4-FFF2-40B4-BE49-F238E27FC236}">
                <a16:creationId xmlns:a16="http://schemas.microsoft.com/office/drawing/2014/main" id="{C199C1DD-E8BD-4793-A139-20D17E366339}"/>
              </a:ext>
            </a:extLst>
          </p:cNvPr>
          <p:cNvSpPr txBox="1">
            <a:spLocks/>
          </p:cNvSpPr>
          <p:nvPr/>
        </p:nvSpPr>
        <p:spPr>
          <a:xfrm>
            <a:off x="1905969" y="1324029"/>
            <a:ext cx="8952526" cy="1051872"/>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400" b="1" dirty="0">
                <a:solidFill>
                  <a:schemeClr val="bg1"/>
                </a:solidFill>
                <a:latin typeface="Roboto" panose="02000000000000000000" pitchFamily="2" charset="0"/>
                <a:ea typeface="Roboto" panose="02000000000000000000" pitchFamily="2" charset="0"/>
              </a:rPr>
              <a:t>Serverless Computing</a:t>
            </a:r>
          </a:p>
        </p:txBody>
      </p:sp>
      <p:pic>
        <p:nvPicPr>
          <p:cNvPr id="11" name="Picture 10">
            <a:extLst>
              <a:ext uri="{FF2B5EF4-FFF2-40B4-BE49-F238E27FC236}">
                <a16:creationId xmlns:a16="http://schemas.microsoft.com/office/drawing/2014/main" id="{5C9EBA71-6664-4FBA-AEB1-9239207F3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2230" y="2513061"/>
            <a:ext cx="1688012" cy="1505972"/>
          </a:xfrm>
          <a:prstGeom prst="rect">
            <a:avLst/>
          </a:prstGeom>
        </p:spPr>
      </p:pic>
      <p:pic>
        <p:nvPicPr>
          <p:cNvPr id="12" name="Picture 11">
            <a:extLst>
              <a:ext uri="{FF2B5EF4-FFF2-40B4-BE49-F238E27FC236}">
                <a16:creationId xmlns:a16="http://schemas.microsoft.com/office/drawing/2014/main" id="{CDF437F8-48D4-428F-A467-E3A3C68F3C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2230" y="4277206"/>
            <a:ext cx="1688012" cy="1505972"/>
          </a:xfrm>
          <a:prstGeom prst="rect">
            <a:avLst/>
          </a:prstGeom>
        </p:spPr>
      </p:pic>
    </p:spTree>
    <p:extLst>
      <p:ext uri="{BB962C8B-B14F-4D97-AF65-F5344CB8AC3E}">
        <p14:creationId xmlns:p14="http://schemas.microsoft.com/office/powerpoint/2010/main" val="3433078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8" name="Picture 7" descr="A screenshot of a cell phone&#10;&#10;Description generated with very high confidence">
            <a:extLst>
              <a:ext uri="{FF2B5EF4-FFF2-40B4-BE49-F238E27FC236}">
                <a16:creationId xmlns:a16="http://schemas.microsoft.com/office/drawing/2014/main" id="{6EB613E8-47BF-40D7-BB2E-551FBA93F8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72" y="830681"/>
            <a:ext cx="6943595" cy="5348858"/>
          </a:xfrm>
          <a:prstGeom prst="rect">
            <a:avLst/>
          </a:prstGeom>
        </p:spPr>
      </p:pic>
    </p:spTree>
    <p:extLst>
      <p:ext uri="{BB962C8B-B14F-4D97-AF65-F5344CB8AC3E}">
        <p14:creationId xmlns:p14="http://schemas.microsoft.com/office/powerpoint/2010/main" val="1468326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D51CEBCB-67D0-4E79-9008-7B1BB1C76765}"/>
              </a:ext>
            </a:extLst>
          </p:cNvPr>
          <p:cNvSpPr>
            <a:spLocks noGrp="1"/>
          </p:cNvSpPr>
          <p:nvPr>
            <p:ph type="title"/>
          </p:nvPr>
        </p:nvSpPr>
        <p:spPr>
          <a:xfrm>
            <a:off x="2683592" y="1216117"/>
            <a:ext cx="9115066" cy="917575"/>
          </a:xfrm>
        </p:spPr>
        <p:txBody>
          <a:bodyPr/>
          <a:lstStyle/>
          <a:p>
            <a:r>
              <a:rPr lang="en-US"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Connecting to APIs</a:t>
            </a:r>
          </a:p>
        </p:txBody>
      </p:sp>
      <p:pic>
        <p:nvPicPr>
          <p:cNvPr id="4" name="Picture 3">
            <a:extLst>
              <a:ext uri="{FF2B5EF4-FFF2-40B4-BE49-F238E27FC236}">
                <a16:creationId xmlns:a16="http://schemas.microsoft.com/office/drawing/2014/main" id="{96897A64-E2E0-41D4-AC1C-E9C1998A0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683" y="830681"/>
            <a:ext cx="1801863" cy="1838761"/>
          </a:xfrm>
          <a:prstGeom prst="rect">
            <a:avLst/>
          </a:prstGeom>
        </p:spPr>
      </p:pic>
      <p:sp>
        <p:nvSpPr>
          <p:cNvPr id="9" name="Rectangle 8">
            <a:extLst>
              <a:ext uri="{FF2B5EF4-FFF2-40B4-BE49-F238E27FC236}">
                <a16:creationId xmlns:a16="http://schemas.microsoft.com/office/drawing/2014/main" id="{292C737D-F9D4-4A87-B1E9-0BD8C3BF25B9}"/>
              </a:ext>
            </a:extLst>
          </p:cNvPr>
          <p:cNvSpPr/>
          <p:nvPr/>
        </p:nvSpPr>
        <p:spPr>
          <a:xfrm>
            <a:off x="2683592" y="2180777"/>
            <a:ext cx="6732724" cy="2246769"/>
          </a:xfrm>
          <a:prstGeom prst="rect">
            <a:avLst/>
          </a:prstGeom>
        </p:spPr>
        <p:txBody>
          <a:bodyPr wrap="square">
            <a:spAutoFit/>
          </a:bodyPr>
          <a:lstStyle/>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OOB APIs Hosted by Logic Apps</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Authenticate once and reuse.</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Serviced by the product team.</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First class designer experience</a:t>
            </a:r>
          </a:p>
          <a:p>
            <a:pPr defTabSz="914192">
              <a:lnSpc>
                <a:spcPct val="100000"/>
              </a:lnSpc>
              <a:spcAft>
                <a:spcPts val="1175"/>
              </a:spcAft>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         </a:t>
            </a:r>
          </a:p>
        </p:txBody>
      </p:sp>
      <p:sp>
        <p:nvSpPr>
          <p:cNvPr id="10" name="Rectangle 9">
            <a:extLst>
              <a:ext uri="{FF2B5EF4-FFF2-40B4-BE49-F238E27FC236}">
                <a16:creationId xmlns:a16="http://schemas.microsoft.com/office/drawing/2014/main" id="{8D8B2E81-DB34-4FAB-8073-4D4B512A9A50}"/>
              </a:ext>
            </a:extLst>
          </p:cNvPr>
          <p:cNvSpPr/>
          <p:nvPr/>
        </p:nvSpPr>
        <p:spPr>
          <a:xfrm>
            <a:off x="3111565" y="4049243"/>
            <a:ext cx="6732724" cy="861774"/>
          </a:xfrm>
          <a:prstGeom prst="rect">
            <a:avLst/>
          </a:prstGeom>
        </p:spPr>
        <p:txBody>
          <a:bodyPr wrap="square">
            <a:spAutoFit/>
          </a:bodyPr>
          <a:lstStyle/>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Auto Discovery of Azure Hosted APIS</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Declarative reference an external APIs</a:t>
            </a:r>
          </a:p>
        </p:txBody>
      </p:sp>
      <p:sp>
        <p:nvSpPr>
          <p:cNvPr id="12" name="Rectangle 11">
            <a:extLst>
              <a:ext uri="{FF2B5EF4-FFF2-40B4-BE49-F238E27FC236}">
                <a16:creationId xmlns:a16="http://schemas.microsoft.com/office/drawing/2014/main" id="{17F4245B-7155-4614-B07F-FD03B92D7CFA}"/>
              </a:ext>
            </a:extLst>
          </p:cNvPr>
          <p:cNvSpPr/>
          <p:nvPr/>
        </p:nvSpPr>
        <p:spPr>
          <a:xfrm>
            <a:off x="2683592" y="5040887"/>
            <a:ext cx="6732724" cy="861774"/>
          </a:xfrm>
          <a:prstGeom prst="rect">
            <a:avLst/>
          </a:prstGeom>
        </p:spPr>
        <p:txBody>
          <a:bodyPr wrap="square">
            <a:spAutoFit/>
          </a:bodyPr>
          <a:lstStyle/>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Rapid development</a:t>
            </a:r>
          </a:p>
          <a:p>
            <a:pPr marL="342900" indent="-342900" defTabSz="914192">
              <a:lnSpc>
                <a:spcPct val="100000"/>
              </a:lnSpc>
              <a:spcAft>
                <a:spcPts val="1175"/>
              </a:spcAft>
              <a:buFont typeface="Arial" panose="020B0604020202020204" pitchFamily="34" charset="0"/>
              <a:buChar char="•"/>
              <a:defRPr/>
            </a:pPr>
            <a:r>
              <a:rPr lang="en-IN" sz="2000" dirty="0">
                <a:solidFill>
                  <a:schemeClr val="bg1"/>
                </a:solidFill>
                <a:latin typeface="Roboto" panose="02000000000000000000" pitchFamily="2" charset="0"/>
                <a:ea typeface="Roboto" panose="02000000000000000000" pitchFamily="2" charset="0"/>
                <a:cs typeface="Segoe UI Semibold" panose="020B0702040204020203" pitchFamily="34" charset="0"/>
              </a:rPr>
              <a:t>Raw HTTP request for all other APIs</a:t>
            </a:r>
          </a:p>
        </p:txBody>
      </p:sp>
    </p:spTree>
    <p:extLst>
      <p:ext uri="{BB962C8B-B14F-4D97-AF65-F5344CB8AC3E}">
        <p14:creationId xmlns:p14="http://schemas.microsoft.com/office/powerpoint/2010/main" val="521530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D51CEBCB-67D0-4E79-9008-7B1BB1C76765}"/>
              </a:ext>
            </a:extLst>
          </p:cNvPr>
          <p:cNvSpPr>
            <a:spLocks noGrp="1"/>
          </p:cNvSpPr>
          <p:nvPr>
            <p:ph type="title"/>
          </p:nvPr>
        </p:nvSpPr>
        <p:spPr>
          <a:xfrm>
            <a:off x="1553381" y="461060"/>
            <a:ext cx="9115066" cy="917575"/>
          </a:xfrm>
        </p:spPr>
        <p:txBody>
          <a:bodyPr/>
          <a:lstStyle/>
          <a:p>
            <a:pPr algn="ctr"/>
            <a:r>
              <a:rPr lang="en-US"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Logic App Designer</a:t>
            </a:r>
          </a:p>
        </p:txBody>
      </p:sp>
      <p:sp>
        <p:nvSpPr>
          <p:cNvPr id="2" name="TextBox 1">
            <a:extLst>
              <a:ext uri="{FF2B5EF4-FFF2-40B4-BE49-F238E27FC236}">
                <a16:creationId xmlns:a16="http://schemas.microsoft.com/office/drawing/2014/main" id="{F43CCBAD-3E31-47E3-BAB7-3F0D12CFAD4F}"/>
              </a:ext>
            </a:extLst>
          </p:cNvPr>
          <p:cNvSpPr txBox="1"/>
          <p:nvPr/>
        </p:nvSpPr>
        <p:spPr>
          <a:xfrm>
            <a:off x="5120640" y="1781106"/>
            <a:ext cx="4434840"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rPr>
              <a:t>Add a Condition</a:t>
            </a:r>
            <a:endParaRPr lang="en-IN" sz="3200" dirty="0">
              <a:solidFill>
                <a:schemeClr val="bg1"/>
              </a:solidFill>
              <a:latin typeface="Roboto" panose="02000000000000000000" pitchFamily="2" charset="0"/>
              <a:ea typeface="Roboto" panose="02000000000000000000" pitchFamily="2" charset="0"/>
            </a:endParaRPr>
          </a:p>
        </p:txBody>
      </p:sp>
      <p:pic>
        <p:nvPicPr>
          <p:cNvPr id="11" name="Picture 10">
            <a:extLst>
              <a:ext uri="{FF2B5EF4-FFF2-40B4-BE49-F238E27FC236}">
                <a16:creationId xmlns:a16="http://schemas.microsoft.com/office/drawing/2014/main" id="{465119E6-3781-4FBF-8149-1AF67B43D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535" y="1713821"/>
            <a:ext cx="715664" cy="715664"/>
          </a:xfrm>
          <a:prstGeom prst="rect">
            <a:avLst/>
          </a:prstGeom>
        </p:spPr>
      </p:pic>
      <p:sp>
        <p:nvSpPr>
          <p:cNvPr id="13" name="TextBox 12">
            <a:extLst>
              <a:ext uri="{FF2B5EF4-FFF2-40B4-BE49-F238E27FC236}">
                <a16:creationId xmlns:a16="http://schemas.microsoft.com/office/drawing/2014/main" id="{BD04A74D-60AB-4A2B-8EAB-8BA89A6D0E9A}"/>
              </a:ext>
            </a:extLst>
          </p:cNvPr>
          <p:cNvSpPr txBox="1"/>
          <p:nvPr/>
        </p:nvSpPr>
        <p:spPr>
          <a:xfrm>
            <a:off x="5120640" y="2705593"/>
            <a:ext cx="4434840"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rPr>
              <a:t>Add a Scope</a:t>
            </a:r>
            <a:endParaRPr lang="en-IN" sz="3200" dirty="0">
              <a:solidFill>
                <a:schemeClr val="bg1"/>
              </a:solidFill>
              <a:latin typeface="Roboto" panose="02000000000000000000" pitchFamily="2" charset="0"/>
              <a:ea typeface="Roboto" panose="02000000000000000000" pitchFamily="2" charset="0"/>
            </a:endParaRPr>
          </a:p>
        </p:txBody>
      </p:sp>
      <p:pic>
        <p:nvPicPr>
          <p:cNvPr id="14" name="Picture 13" descr="A close up of a logo&#10;&#10;Description generated with very high confidence">
            <a:extLst>
              <a:ext uri="{FF2B5EF4-FFF2-40B4-BE49-F238E27FC236}">
                <a16:creationId xmlns:a16="http://schemas.microsoft.com/office/drawing/2014/main" id="{0422925B-7003-4F7B-8852-1D4BB719F2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535" y="2615194"/>
            <a:ext cx="715664" cy="735095"/>
          </a:xfrm>
          <a:prstGeom prst="rect">
            <a:avLst/>
          </a:prstGeom>
        </p:spPr>
      </p:pic>
      <p:sp>
        <p:nvSpPr>
          <p:cNvPr id="15" name="TextBox 14">
            <a:extLst>
              <a:ext uri="{FF2B5EF4-FFF2-40B4-BE49-F238E27FC236}">
                <a16:creationId xmlns:a16="http://schemas.microsoft.com/office/drawing/2014/main" id="{A40097DD-B764-4A2D-AE67-4AAAAC8F5447}"/>
              </a:ext>
            </a:extLst>
          </p:cNvPr>
          <p:cNvSpPr txBox="1"/>
          <p:nvPr/>
        </p:nvSpPr>
        <p:spPr>
          <a:xfrm>
            <a:off x="5120640" y="3612329"/>
            <a:ext cx="4434840"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rPr>
              <a:t>Add a Switch Case</a:t>
            </a:r>
            <a:endParaRPr lang="en-IN" sz="3200" dirty="0">
              <a:solidFill>
                <a:schemeClr val="bg1"/>
              </a:solidFill>
              <a:latin typeface="Roboto" panose="02000000000000000000" pitchFamily="2" charset="0"/>
              <a:ea typeface="Roboto" panose="02000000000000000000" pitchFamily="2" charset="0"/>
            </a:endParaRPr>
          </a:p>
        </p:txBody>
      </p:sp>
      <p:pic>
        <p:nvPicPr>
          <p:cNvPr id="16" name="Picture 15" descr="A close up of a device&#10;&#10;Description generated with high confidence">
            <a:extLst>
              <a:ext uri="{FF2B5EF4-FFF2-40B4-BE49-F238E27FC236}">
                <a16:creationId xmlns:a16="http://schemas.microsoft.com/office/drawing/2014/main" id="{876F118B-F8CD-4ED9-83E4-4EF4EA7BA8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3535" y="3566478"/>
            <a:ext cx="715664" cy="735095"/>
          </a:xfrm>
          <a:prstGeom prst="rect">
            <a:avLst/>
          </a:prstGeom>
        </p:spPr>
      </p:pic>
      <p:sp>
        <p:nvSpPr>
          <p:cNvPr id="17" name="TextBox 16">
            <a:extLst>
              <a:ext uri="{FF2B5EF4-FFF2-40B4-BE49-F238E27FC236}">
                <a16:creationId xmlns:a16="http://schemas.microsoft.com/office/drawing/2014/main" id="{D1A281AE-05DD-48A4-8100-476630BC9D3F}"/>
              </a:ext>
            </a:extLst>
          </p:cNvPr>
          <p:cNvSpPr txBox="1"/>
          <p:nvPr/>
        </p:nvSpPr>
        <p:spPr>
          <a:xfrm>
            <a:off x="5120640" y="4640811"/>
            <a:ext cx="4434840"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rPr>
              <a:t>Add a do Until</a:t>
            </a:r>
            <a:endParaRPr lang="en-IN" sz="3200" dirty="0">
              <a:solidFill>
                <a:schemeClr val="bg1"/>
              </a:solidFill>
              <a:latin typeface="Roboto" panose="02000000000000000000" pitchFamily="2" charset="0"/>
              <a:ea typeface="Roboto" panose="02000000000000000000" pitchFamily="2" charset="0"/>
            </a:endParaRPr>
          </a:p>
        </p:txBody>
      </p:sp>
      <p:pic>
        <p:nvPicPr>
          <p:cNvPr id="18" name="Picture 17" descr="A picture containing object&#10;&#10;Description generated with high confidence">
            <a:extLst>
              <a:ext uri="{FF2B5EF4-FFF2-40B4-BE49-F238E27FC236}">
                <a16:creationId xmlns:a16="http://schemas.microsoft.com/office/drawing/2014/main" id="{54850A9E-39C4-4ACD-94D9-43151C9B99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3535" y="4533002"/>
            <a:ext cx="715664" cy="772917"/>
          </a:xfrm>
          <a:prstGeom prst="rect">
            <a:avLst/>
          </a:prstGeom>
        </p:spPr>
      </p:pic>
      <p:sp>
        <p:nvSpPr>
          <p:cNvPr id="19" name="TextBox 18">
            <a:extLst>
              <a:ext uri="{FF2B5EF4-FFF2-40B4-BE49-F238E27FC236}">
                <a16:creationId xmlns:a16="http://schemas.microsoft.com/office/drawing/2014/main" id="{9EC40873-B151-4AEE-8083-FAD4BC7E953F}"/>
              </a:ext>
            </a:extLst>
          </p:cNvPr>
          <p:cNvSpPr txBox="1"/>
          <p:nvPr/>
        </p:nvSpPr>
        <p:spPr>
          <a:xfrm>
            <a:off x="5120640" y="5638987"/>
            <a:ext cx="4434840" cy="584775"/>
          </a:xfrm>
          <a:prstGeom prst="rect">
            <a:avLst/>
          </a:prstGeom>
          <a:noFill/>
        </p:spPr>
        <p:txBody>
          <a:bodyPr wrap="square" rtlCol="0">
            <a:spAutoFit/>
          </a:bodyPr>
          <a:lstStyle/>
          <a:p>
            <a:r>
              <a:rPr lang="en-US" sz="3200" dirty="0">
                <a:solidFill>
                  <a:schemeClr val="bg1"/>
                </a:solidFill>
                <a:latin typeface="Roboto" panose="02000000000000000000" pitchFamily="2" charset="0"/>
                <a:ea typeface="Roboto" panose="02000000000000000000" pitchFamily="2" charset="0"/>
              </a:rPr>
              <a:t>Add For Each</a:t>
            </a:r>
            <a:endParaRPr lang="en-IN" sz="3200" dirty="0">
              <a:solidFill>
                <a:schemeClr val="bg1"/>
              </a:solidFill>
              <a:latin typeface="Roboto" panose="02000000000000000000" pitchFamily="2" charset="0"/>
              <a:ea typeface="Roboto" panose="02000000000000000000" pitchFamily="2" charset="0"/>
            </a:endParaRPr>
          </a:p>
        </p:txBody>
      </p:sp>
      <p:pic>
        <p:nvPicPr>
          <p:cNvPr id="20" name="Picture 19" descr="A picture containing object&#10;&#10;Description generated with high confidence">
            <a:extLst>
              <a:ext uri="{FF2B5EF4-FFF2-40B4-BE49-F238E27FC236}">
                <a16:creationId xmlns:a16="http://schemas.microsoft.com/office/drawing/2014/main" id="{C030711A-EEA0-4D85-AE2F-83A20507A1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6118" y="5547547"/>
            <a:ext cx="690498" cy="745738"/>
          </a:xfrm>
          <a:prstGeom prst="rect">
            <a:avLst/>
          </a:prstGeom>
        </p:spPr>
      </p:pic>
    </p:spTree>
    <p:extLst>
      <p:ext uri="{BB962C8B-B14F-4D97-AF65-F5344CB8AC3E}">
        <p14:creationId xmlns:p14="http://schemas.microsoft.com/office/powerpoint/2010/main" val="4201522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1684EF-9C68-4C4E-847B-BE773498308B}"/>
              </a:ext>
            </a:extLst>
          </p:cNvPr>
          <p:cNvSpPr>
            <a:spLocks noGrp="1"/>
          </p:cNvSpPr>
          <p:nvPr>
            <p:ph type="title"/>
          </p:nvPr>
        </p:nvSpPr>
        <p:spPr>
          <a:xfrm>
            <a:off x="2257708" y="696338"/>
            <a:ext cx="7858638" cy="540911"/>
          </a:xfrm>
        </p:spPr>
        <p:txBody>
          <a:bodyPr>
            <a:noAutofit/>
          </a:bodyPr>
          <a:lstStyle/>
          <a:p>
            <a:pPr algn="ctr"/>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Development with Visual Studio</a:t>
            </a:r>
          </a:p>
        </p:txBody>
      </p:sp>
      <p:pic>
        <p:nvPicPr>
          <p:cNvPr id="6" name="Picture 5" descr="A screenshot of a cell phone&#10;&#10;Description generated with very high confidence">
            <a:extLst>
              <a:ext uri="{FF2B5EF4-FFF2-40B4-BE49-F238E27FC236}">
                <a16:creationId xmlns:a16="http://schemas.microsoft.com/office/drawing/2014/main" id="{0276F5AB-E4E3-45E0-9A0B-F3D6DC62F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688" y="1581188"/>
            <a:ext cx="8164679" cy="4605898"/>
          </a:xfrm>
          <a:prstGeom prst="rect">
            <a:avLst/>
          </a:prstGeom>
        </p:spPr>
      </p:pic>
    </p:spTree>
    <p:extLst>
      <p:ext uri="{BB962C8B-B14F-4D97-AF65-F5344CB8AC3E}">
        <p14:creationId xmlns:p14="http://schemas.microsoft.com/office/powerpoint/2010/main" val="3738393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1684EF-9C68-4C4E-847B-BE773498308B}"/>
              </a:ext>
            </a:extLst>
          </p:cNvPr>
          <p:cNvSpPr>
            <a:spLocks noGrp="1"/>
          </p:cNvSpPr>
          <p:nvPr>
            <p:ph type="title"/>
          </p:nvPr>
        </p:nvSpPr>
        <p:spPr>
          <a:xfrm>
            <a:off x="2169481" y="440392"/>
            <a:ext cx="7570540" cy="540911"/>
          </a:xfrm>
        </p:spPr>
        <p:txBody>
          <a:bodyPr>
            <a:noAutofit/>
          </a:bodyPr>
          <a:lstStyle/>
          <a:p>
            <a:pPr algn="ctr"/>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Integration with Visual Studio</a:t>
            </a:r>
          </a:p>
        </p:txBody>
      </p:sp>
      <p:pic>
        <p:nvPicPr>
          <p:cNvPr id="3" name="Picture 2" descr="A screenshot of a cell phone&#10;&#10;Description generated with very high confidence">
            <a:extLst>
              <a:ext uri="{FF2B5EF4-FFF2-40B4-BE49-F238E27FC236}">
                <a16:creationId xmlns:a16="http://schemas.microsoft.com/office/drawing/2014/main" id="{17A7D162-1EEC-4D6A-A28A-8FFF58BE0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51" y="1311149"/>
            <a:ext cx="9144000" cy="5213277"/>
          </a:xfrm>
          <a:prstGeom prst="rect">
            <a:avLst/>
          </a:prstGeom>
        </p:spPr>
      </p:pic>
    </p:spTree>
    <p:extLst>
      <p:ext uri="{BB962C8B-B14F-4D97-AF65-F5344CB8AC3E}">
        <p14:creationId xmlns:p14="http://schemas.microsoft.com/office/powerpoint/2010/main" val="1647690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1684EF-9C68-4C4E-847B-BE773498308B}"/>
              </a:ext>
            </a:extLst>
          </p:cNvPr>
          <p:cNvSpPr>
            <a:spLocks noGrp="1"/>
          </p:cNvSpPr>
          <p:nvPr>
            <p:ph type="title"/>
          </p:nvPr>
        </p:nvSpPr>
        <p:spPr>
          <a:xfrm>
            <a:off x="2099553" y="394251"/>
            <a:ext cx="8221893" cy="540911"/>
          </a:xfrm>
        </p:spPr>
        <p:txBody>
          <a:bodyPr>
            <a:noAutofit/>
          </a:bodyPr>
          <a:lstStyle/>
          <a:p>
            <a:pPr algn="ctr"/>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Development with Visual Studio</a:t>
            </a:r>
          </a:p>
        </p:txBody>
      </p:sp>
      <p:pic>
        <p:nvPicPr>
          <p:cNvPr id="4" name="Picture 3" descr="A screenshot of a cell phone&#10;&#10;Description generated with very high confidence">
            <a:extLst>
              <a:ext uri="{FF2B5EF4-FFF2-40B4-BE49-F238E27FC236}">
                <a16:creationId xmlns:a16="http://schemas.microsoft.com/office/drawing/2014/main" id="{12FF3D38-0400-4401-B647-3E39D1438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079" y="1241731"/>
            <a:ext cx="7504839" cy="5136793"/>
          </a:xfrm>
          <a:prstGeom prst="rect">
            <a:avLst/>
          </a:prstGeom>
        </p:spPr>
      </p:pic>
    </p:spTree>
    <p:extLst>
      <p:ext uri="{BB962C8B-B14F-4D97-AF65-F5344CB8AC3E}">
        <p14:creationId xmlns:p14="http://schemas.microsoft.com/office/powerpoint/2010/main" val="1791115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1684EF-9C68-4C4E-847B-BE773498308B}"/>
              </a:ext>
            </a:extLst>
          </p:cNvPr>
          <p:cNvSpPr>
            <a:spLocks noGrp="1"/>
          </p:cNvSpPr>
          <p:nvPr>
            <p:ph type="title"/>
          </p:nvPr>
        </p:nvSpPr>
        <p:spPr>
          <a:xfrm>
            <a:off x="2060562" y="560225"/>
            <a:ext cx="7833586" cy="540911"/>
          </a:xfrm>
        </p:spPr>
        <p:txBody>
          <a:bodyPr>
            <a:noAutofit/>
          </a:bodyPr>
          <a:lstStyle/>
          <a:p>
            <a:pPr algn="ctr"/>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Development with Visual Studio</a:t>
            </a:r>
          </a:p>
        </p:txBody>
      </p:sp>
      <p:pic>
        <p:nvPicPr>
          <p:cNvPr id="3" name="Picture 2" descr="A screenshot of a cell phone&#10;&#10;Description generated with very high confidence">
            <a:extLst>
              <a:ext uri="{FF2B5EF4-FFF2-40B4-BE49-F238E27FC236}">
                <a16:creationId xmlns:a16="http://schemas.microsoft.com/office/drawing/2014/main" id="{B8D15D9F-6ADF-4B60-AD6A-B315DDDA35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318" y="1510933"/>
            <a:ext cx="5576074" cy="4838742"/>
          </a:xfrm>
          <a:prstGeom prst="rect">
            <a:avLst/>
          </a:prstGeom>
        </p:spPr>
      </p:pic>
    </p:spTree>
    <p:extLst>
      <p:ext uri="{BB962C8B-B14F-4D97-AF65-F5344CB8AC3E}">
        <p14:creationId xmlns:p14="http://schemas.microsoft.com/office/powerpoint/2010/main" val="469410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7CAB92-1041-4DD8-8DDA-5962E4D49947}"/>
              </a:ext>
            </a:extLst>
          </p:cNvPr>
          <p:cNvSpPr/>
          <p:nvPr/>
        </p:nvSpPr>
        <p:spPr>
          <a:xfrm>
            <a:off x="4286272" y="678934"/>
            <a:ext cx="3811607" cy="707886"/>
          </a:xfrm>
          <a:prstGeom prst="rect">
            <a:avLst/>
          </a:prstGeom>
        </p:spPr>
        <p:txBody>
          <a:bodyPr wrap="square">
            <a:spAutoFit/>
          </a:bodyPr>
          <a:lstStyle/>
          <a:p>
            <a:pPr algn="ctr"/>
            <a:r>
              <a:rPr lang="en-US" sz="40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t>Some Learning</a:t>
            </a:r>
          </a:p>
        </p:txBody>
      </p:sp>
      <p:sp>
        <p:nvSpPr>
          <p:cNvPr id="4" name="Rectangle 3">
            <a:extLst>
              <a:ext uri="{FF2B5EF4-FFF2-40B4-BE49-F238E27FC236}">
                <a16:creationId xmlns:a16="http://schemas.microsoft.com/office/drawing/2014/main" id="{B7573628-126F-46C6-9E3F-A3960A260E53}"/>
              </a:ext>
            </a:extLst>
          </p:cNvPr>
          <p:cNvSpPr/>
          <p:nvPr/>
        </p:nvSpPr>
        <p:spPr>
          <a:xfrm>
            <a:off x="6005993" y="2116886"/>
            <a:ext cx="4709230" cy="2708434"/>
          </a:xfrm>
          <a:prstGeom prst="rect">
            <a:avLst/>
          </a:prstGeom>
        </p:spPr>
        <p:txBody>
          <a:bodyPr wrap="square">
            <a:spAutoFit/>
          </a:bodyPr>
          <a:lstStyle/>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Segoe UI"/>
                <a:cs typeface="Segoe UI Semibold" panose="020B0702040204020203" pitchFamily="34" charset="0"/>
              </a:rPr>
              <a:t>Background of the project. </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Segoe UI"/>
                <a:cs typeface="Segoe UI Semibold" panose="020B0702040204020203" pitchFamily="34" charset="0"/>
              </a:rPr>
              <a:t>Why migration was required.</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Segoe UI"/>
                <a:cs typeface="Segoe UI Semibold" panose="020B0702040204020203" pitchFamily="34" charset="0"/>
              </a:rPr>
              <a:t>What were the challenges faced?</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Segoe UI"/>
                <a:cs typeface="Segoe UI Semibold" panose="020B0702040204020203" pitchFamily="34" charset="0"/>
              </a:rPr>
              <a:t>Technologies used for the solution.</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Segoe UI"/>
                <a:cs typeface="Segoe UI Semibold" panose="020B0702040204020203" pitchFamily="34" charset="0"/>
              </a:rPr>
              <a:t>Performance tuning.</a:t>
            </a:r>
          </a:p>
          <a:p>
            <a:pPr marL="342900" indent="-342900" defTabSz="914192">
              <a:lnSpc>
                <a:spcPct val="100000"/>
              </a:lnSpc>
              <a:spcAft>
                <a:spcPts val="1175"/>
              </a:spcAft>
              <a:buFont typeface="Arial" panose="020B0604020202020204" pitchFamily="34" charset="0"/>
              <a:buChar char="•"/>
              <a:defRPr/>
            </a:pPr>
            <a:r>
              <a:rPr lang="en-US" sz="2000" dirty="0">
                <a:solidFill>
                  <a:schemeClr val="bg1"/>
                </a:solidFill>
                <a:latin typeface="Segoe UI"/>
                <a:cs typeface="Segoe UI Semibold" panose="020B0702040204020203" pitchFamily="34" charset="0"/>
              </a:rPr>
              <a:t>Best practices.</a:t>
            </a:r>
            <a:endParaRPr lang="en-US" sz="2000" dirty="0">
              <a:solidFill>
                <a:schemeClr val="bg1"/>
              </a:solidFill>
              <a:latin typeface="Segoe UI"/>
              <a:cs typeface="Segoe UI Light" panose="020B0502040204020203" pitchFamily="34" charset="0"/>
            </a:endParaRPr>
          </a:p>
        </p:txBody>
      </p:sp>
      <p:sp>
        <p:nvSpPr>
          <p:cNvPr id="6" name="Rectangle 5">
            <a:extLst>
              <a:ext uri="{FF2B5EF4-FFF2-40B4-BE49-F238E27FC236}">
                <a16:creationId xmlns:a16="http://schemas.microsoft.com/office/drawing/2014/main" id="{FEF1EF05-74A9-4A8B-A8BA-73891DF7EC4E}"/>
              </a:ext>
            </a:extLst>
          </p:cNvPr>
          <p:cNvSpPr/>
          <p:nvPr/>
        </p:nvSpPr>
        <p:spPr>
          <a:xfrm>
            <a:off x="1311418" y="2450427"/>
            <a:ext cx="4124878" cy="1815882"/>
          </a:xfrm>
          <a:prstGeom prst="rect">
            <a:avLst/>
          </a:prstGeom>
        </p:spPr>
        <p:txBody>
          <a:bodyPr wrap="square">
            <a:spAutoFit/>
          </a:bodyPr>
          <a:lstStyle/>
          <a:p>
            <a:pPr defTabSz="914192">
              <a:spcAft>
                <a:spcPts val="1175"/>
              </a:spcAft>
              <a:defRPr/>
            </a:pPr>
            <a:r>
              <a:rPr lang="en-US" sz="2800" dirty="0">
                <a:solidFill>
                  <a:schemeClr val="bg1"/>
                </a:solidFill>
                <a:latin typeface="Roboto" panose="02000000000000000000" pitchFamily="2" charset="0"/>
                <a:ea typeface="Roboto" panose="02000000000000000000" pitchFamily="2" charset="0"/>
                <a:cs typeface="Segoe UI Semibold" panose="020B0702040204020203" pitchFamily="34" charset="0"/>
              </a:rPr>
              <a:t>Migration of Existing Workflows using Logic Apps for an Enterprise Application</a:t>
            </a:r>
          </a:p>
        </p:txBody>
      </p:sp>
    </p:spTree>
    <p:extLst>
      <p:ext uri="{BB962C8B-B14F-4D97-AF65-F5344CB8AC3E}">
        <p14:creationId xmlns:p14="http://schemas.microsoft.com/office/powerpoint/2010/main" val="1217154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74ACB5-4858-476F-A82F-BF5E11C5B0B6}"/>
              </a:ext>
            </a:extLst>
          </p:cNvPr>
          <p:cNvSpPr>
            <a:spLocks noGrp="1"/>
          </p:cNvSpPr>
          <p:nvPr>
            <p:ph type="title"/>
          </p:nvPr>
        </p:nvSpPr>
        <p:spPr>
          <a:xfrm>
            <a:off x="888304" y="3231714"/>
            <a:ext cx="10515600" cy="977031"/>
          </a:xfrm>
        </p:spPr>
        <p:txBody>
          <a:bodyPr>
            <a:noAutofit/>
          </a:bodyPr>
          <a:lstStyle/>
          <a:p>
            <a:pPr algn="ctr"/>
            <a:r>
              <a:rPr lang="en-US" sz="88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Demos</a:t>
            </a:r>
            <a:br>
              <a:rPr lang="en-US" sz="8000" dirty="0">
                <a:solidFill>
                  <a:schemeClr val="bg1"/>
                </a:solidFill>
                <a:latin typeface="Roboto" panose="02000000000000000000" pitchFamily="2" charset="0"/>
                <a:ea typeface="Roboto" panose="02000000000000000000" pitchFamily="2" charset="0"/>
              </a:rPr>
            </a:br>
            <a:endParaRPr lang="en-US" sz="8000"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26241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16">
            <a:extLst>
              <a:ext uri="{FF2B5EF4-FFF2-40B4-BE49-F238E27FC236}">
                <a16:creationId xmlns:a16="http://schemas.microsoft.com/office/drawing/2014/main" id="{66E71E00-52EF-4934-ABD6-BFC4062ADD2B}"/>
              </a:ext>
            </a:extLst>
          </p:cNvPr>
          <p:cNvSpPr>
            <a:spLocks noGrp="1"/>
          </p:cNvSpPr>
          <p:nvPr>
            <p:ph type="title"/>
          </p:nvPr>
        </p:nvSpPr>
        <p:spPr>
          <a:xfrm>
            <a:off x="742916" y="3118980"/>
            <a:ext cx="4652043" cy="719259"/>
          </a:xfrm>
        </p:spPr>
        <p:txBody>
          <a:bodyPr>
            <a:noAutofit/>
          </a:bodyPr>
          <a:lstStyle/>
          <a:p>
            <a:r>
              <a:rPr lang="en-US"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Call to action</a:t>
            </a:r>
          </a:p>
        </p:txBody>
      </p:sp>
      <p:sp>
        <p:nvSpPr>
          <p:cNvPr id="4" name="Text Placeholder 5">
            <a:extLst>
              <a:ext uri="{FF2B5EF4-FFF2-40B4-BE49-F238E27FC236}">
                <a16:creationId xmlns:a16="http://schemas.microsoft.com/office/drawing/2014/main" id="{0D564A7B-7929-43F1-BCB2-61C2DE823F7D}"/>
              </a:ext>
            </a:extLst>
          </p:cNvPr>
          <p:cNvSpPr txBox="1">
            <a:spLocks/>
          </p:cNvSpPr>
          <p:nvPr/>
        </p:nvSpPr>
        <p:spPr>
          <a:xfrm>
            <a:off x="6570737" y="0"/>
            <a:ext cx="4706864" cy="6237961"/>
          </a:xfrm>
          <a:prstGeom prst="rect">
            <a:avLst/>
          </a:prstGeom>
          <a:solidFill>
            <a:schemeClr val="bg1"/>
          </a:solidFill>
          <a:effectLst>
            <a:outerShdw blurRad="165100" dist="50800" dir="5400000" sx="38000" sy="38000" algn="ctr" rotWithShape="0">
              <a:srgbClr val="000000">
                <a:alpha val="81000"/>
              </a:srgbClr>
            </a:outerShdw>
          </a:effectLst>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latin typeface="Roboto" panose="02000000000000000000" pitchFamily="2" charset="0"/>
                <a:ea typeface="Roboto" panose="02000000000000000000" pitchFamily="2" charset="0"/>
              </a:rPr>
              <a:t>Build some Logic Apps!</a:t>
            </a:r>
          </a:p>
          <a:p>
            <a:pPr marL="342900" indent="-342900">
              <a:buFont typeface="Arial" panose="020B0604020202020204" pitchFamily="34" charset="0"/>
              <a:buChar char="•"/>
            </a:pPr>
            <a:r>
              <a:rPr lang="en-US" sz="1800" dirty="0">
                <a:latin typeface="Roboto" panose="02000000000000000000" pitchFamily="2" charset="0"/>
                <a:ea typeface="Roboto" panose="02000000000000000000" pitchFamily="2" charset="0"/>
              </a:rPr>
              <a:t>Logic Apps Documentation: </a:t>
            </a:r>
            <a:r>
              <a:rPr lang="en-US" sz="1800" kern="0" dirty="0">
                <a:solidFill>
                  <a:sysClr val="windowText" lastClr="000000"/>
                </a:solidFill>
                <a:latin typeface="Roboto" panose="02000000000000000000" pitchFamily="2" charset="0"/>
                <a:ea typeface="Roboto" panose="02000000000000000000" pitchFamily="2" charset="0"/>
                <a:hlinkClick r:id="rId4"/>
              </a:rPr>
              <a:t>http://aka.ms/logicapps-docs</a:t>
            </a:r>
            <a:r>
              <a:rPr lang="en-US" sz="1800" kern="0" dirty="0">
                <a:solidFill>
                  <a:sysClr val="windowText" lastClr="000000"/>
                </a:solidFill>
                <a:latin typeface="Roboto" panose="02000000000000000000" pitchFamily="2" charset="0"/>
                <a:ea typeface="Roboto" panose="02000000000000000000" pitchFamily="2" charset="0"/>
              </a:rPr>
              <a:t> </a:t>
            </a:r>
            <a:endParaRPr lang="en-US" sz="18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1800" dirty="0">
                <a:latin typeface="Roboto" panose="02000000000000000000" pitchFamily="2" charset="0"/>
                <a:ea typeface="Roboto" panose="02000000000000000000" pitchFamily="2" charset="0"/>
              </a:rPr>
              <a:t>Logic Apps Blog: </a:t>
            </a:r>
            <a:r>
              <a:rPr lang="en-US" sz="1800" kern="0" dirty="0">
                <a:solidFill>
                  <a:sysClr val="windowText" lastClr="000000"/>
                </a:solidFill>
                <a:latin typeface="Roboto" panose="02000000000000000000" pitchFamily="2" charset="0"/>
                <a:ea typeface="Roboto" panose="02000000000000000000" pitchFamily="2" charset="0"/>
                <a:hlinkClick r:id="rId5"/>
              </a:rPr>
              <a:t>http://aka.ms/logicappsblog</a:t>
            </a:r>
            <a:r>
              <a:rPr lang="en-US" sz="1800" kern="0" dirty="0">
                <a:solidFill>
                  <a:sysClr val="windowText" lastClr="000000"/>
                </a:solidFill>
                <a:latin typeface="Roboto" panose="02000000000000000000" pitchFamily="2" charset="0"/>
                <a:ea typeface="Roboto" panose="02000000000000000000" pitchFamily="2" charset="0"/>
              </a:rPr>
              <a:t> </a:t>
            </a:r>
            <a:endParaRPr lang="en-US" sz="18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1800" dirty="0">
                <a:latin typeface="Roboto" panose="02000000000000000000" pitchFamily="2" charset="0"/>
                <a:ea typeface="Roboto" panose="02000000000000000000" pitchFamily="2" charset="0"/>
              </a:rPr>
              <a:t>Logic Apps Monthly Webcast: </a:t>
            </a:r>
            <a:r>
              <a:rPr lang="en-US" sz="1800" kern="0" dirty="0">
                <a:solidFill>
                  <a:sysClr val="windowText" lastClr="000000"/>
                </a:solidFill>
                <a:latin typeface="Roboto" panose="02000000000000000000" pitchFamily="2" charset="0"/>
                <a:ea typeface="Roboto" panose="02000000000000000000" pitchFamily="2" charset="0"/>
                <a:hlinkClick r:id="rId6"/>
              </a:rPr>
              <a:t>http://aka.ms/logicappslive</a:t>
            </a:r>
            <a:r>
              <a:rPr lang="en-US" sz="1800" kern="0" dirty="0">
                <a:solidFill>
                  <a:sysClr val="windowText" lastClr="000000"/>
                </a:solidFill>
                <a:latin typeface="Roboto" panose="02000000000000000000" pitchFamily="2" charset="0"/>
                <a:ea typeface="Roboto" panose="02000000000000000000" pitchFamily="2" charset="0"/>
              </a:rPr>
              <a:t>  </a:t>
            </a:r>
            <a:endParaRPr lang="en-US" sz="18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1800" dirty="0">
                <a:latin typeface="Roboto" panose="02000000000000000000" pitchFamily="2" charset="0"/>
                <a:ea typeface="Roboto" panose="02000000000000000000" pitchFamily="2" charset="0"/>
              </a:rPr>
              <a:t>Microsoft Integration on Channel 9: </a:t>
            </a:r>
            <a:r>
              <a:rPr lang="en-US" sz="1800" dirty="0">
                <a:latin typeface="Roboto" panose="02000000000000000000" pitchFamily="2" charset="0"/>
                <a:ea typeface="Roboto" panose="02000000000000000000" pitchFamily="2" charset="0"/>
                <a:hlinkClick r:id="rId7"/>
              </a:rPr>
              <a:t>https://channel9.msdn.com/Blogs/Microsoft-Integration</a:t>
            </a:r>
            <a:endParaRPr lang="en-US" sz="18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1800" dirty="0">
                <a:latin typeface="Roboto" panose="02000000000000000000" pitchFamily="2" charset="0"/>
                <a:ea typeface="Roboto" panose="02000000000000000000" pitchFamily="2" charset="0"/>
              </a:rPr>
              <a:t>Logic Apps Ideas: </a:t>
            </a:r>
            <a:r>
              <a:rPr lang="en-US" sz="1800" kern="0" dirty="0">
                <a:solidFill>
                  <a:sysClr val="windowText" lastClr="000000"/>
                </a:solidFill>
                <a:latin typeface="Roboto" panose="02000000000000000000" pitchFamily="2" charset="0"/>
                <a:ea typeface="Roboto" panose="02000000000000000000" pitchFamily="2" charset="0"/>
                <a:hlinkClick r:id="rId8"/>
              </a:rPr>
              <a:t>http://aka.ms/logicapps-wish</a:t>
            </a:r>
            <a:r>
              <a:rPr lang="en-US" sz="1800" kern="0" dirty="0">
                <a:solidFill>
                  <a:sysClr val="windowText" lastClr="000000"/>
                </a:solidFill>
                <a:latin typeface="Roboto" panose="02000000000000000000" pitchFamily="2" charset="0"/>
                <a:ea typeface="Roboto" panose="02000000000000000000" pitchFamily="2" charset="0"/>
              </a:rPr>
              <a:t>  </a:t>
            </a:r>
            <a:endParaRPr lang="en-US" sz="1800"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sz="1800" dirty="0">
                <a:latin typeface="Roboto" panose="02000000000000000000" pitchFamily="2" charset="0"/>
                <a:ea typeface="Roboto" panose="02000000000000000000" pitchFamily="2" charset="0"/>
              </a:rPr>
              <a:t>Re-visit Build session recordings on </a:t>
            </a:r>
            <a:r>
              <a:rPr lang="en-US" sz="1800" dirty="0">
                <a:latin typeface="Roboto" panose="02000000000000000000" pitchFamily="2" charset="0"/>
                <a:ea typeface="Roboto" panose="02000000000000000000" pitchFamily="2" charset="0"/>
                <a:hlinkClick r:id="rId9"/>
              </a:rPr>
              <a:t>Channel 9</a:t>
            </a:r>
            <a:r>
              <a:rPr lang="en-US" sz="1800" dirty="0">
                <a:latin typeface="Roboto" panose="02000000000000000000" pitchFamily="2" charset="0"/>
                <a:ea typeface="Roboto" panose="02000000000000000000" pitchFamily="2" charset="0"/>
              </a:rPr>
              <a:t>.</a:t>
            </a:r>
          </a:p>
          <a:p>
            <a:pPr marL="342900" indent="-342900">
              <a:buFont typeface="Arial" panose="020B0604020202020204" pitchFamily="34" charset="0"/>
              <a:buChar char="•"/>
            </a:pPr>
            <a:r>
              <a:rPr lang="en-US" sz="1800" dirty="0">
                <a:latin typeface="Roboto" panose="02000000000000000000" pitchFamily="2" charset="0"/>
                <a:ea typeface="Roboto" panose="02000000000000000000" pitchFamily="2" charset="0"/>
              </a:rPr>
              <a:t>Continue your education at </a:t>
            </a:r>
            <a:r>
              <a:rPr lang="en-US" sz="1800" dirty="0">
                <a:latin typeface="Roboto" panose="02000000000000000000" pitchFamily="2" charset="0"/>
                <a:ea typeface="Roboto" panose="02000000000000000000" pitchFamily="2" charset="0"/>
                <a:hlinkClick r:id="rId10"/>
              </a:rPr>
              <a:t>Microsoft Virtual Academy</a:t>
            </a:r>
            <a:r>
              <a:rPr lang="en-US" sz="1800" dirty="0">
                <a:latin typeface="Roboto" panose="02000000000000000000" pitchFamily="2" charset="0"/>
                <a:ea typeface="Roboto" panose="02000000000000000000" pitchFamily="2" charset="0"/>
              </a:rPr>
              <a:t> online.</a:t>
            </a:r>
          </a:p>
        </p:txBody>
      </p:sp>
    </p:spTree>
    <p:extLst>
      <p:ext uri="{BB962C8B-B14F-4D97-AF65-F5344CB8AC3E}">
        <p14:creationId xmlns:p14="http://schemas.microsoft.com/office/powerpoint/2010/main" val="2586893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6325764-B9A6-4F37-9AC0-644F0E8F90CB}"/>
              </a:ext>
            </a:extLst>
          </p:cNvPr>
          <p:cNvSpPr txBox="1">
            <a:spLocks/>
          </p:cNvSpPr>
          <p:nvPr/>
        </p:nvSpPr>
        <p:spPr>
          <a:xfrm>
            <a:off x="566645" y="2421511"/>
            <a:ext cx="10945499" cy="2318129"/>
          </a:xfrm>
          <a:prstGeom prst="rect">
            <a:avLst/>
          </a:prstGeom>
          <a:effectLst>
            <a:outerShdw blurRad="63500" sx="102000" sy="102000" algn="ctr"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72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Evolution of Serverless Computing</a:t>
            </a:r>
          </a:p>
        </p:txBody>
      </p:sp>
    </p:spTree>
    <p:extLst>
      <p:ext uri="{BB962C8B-B14F-4D97-AF65-F5344CB8AC3E}">
        <p14:creationId xmlns:p14="http://schemas.microsoft.com/office/powerpoint/2010/main" val="3662471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74ACB5-4858-476F-A82F-BF5E11C5B0B6}"/>
              </a:ext>
            </a:extLst>
          </p:cNvPr>
          <p:cNvSpPr>
            <a:spLocks noGrp="1"/>
          </p:cNvSpPr>
          <p:nvPr>
            <p:ph type="title"/>
          </p:nvPr>
        </p:nvSpPr>
        <p:spPr>
          <a:xfrm>
            <a:off x="925882" y="3505253"/>
            <a:ext cx="10515600" cy="1156425"/>
          </a:xfrm>
        </p:spPr>
        <p:txBody>
          <a:bodyPr>
            <a:noAutofit/>
          </a:bodyPr>
          <a:lstStyle/>
          <a:p>
            <a:pPr algn="ctr"/>
            <a:r>
              <a:rPr lang="en-US" sz="8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Thank You</a:t>
            </a:r>
            <a:br>
              <a:rPr lang="en-US" sz="8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br>
            <a:endParaRPr lang="en-US" sz="8000" b="1"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65541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descr="A close up of a map&#10;&#10;Description generated with high confidence">
            <a:extLst>
              <a:ext uri="{FF2B5EF4-FFF2-40B4-BE49-F238E27FC236}">
                <a16:creationId xmlns:a16="http://schemas.microsoft.com/office/drawing/2014/main" id="{C9AB8263-C671-4CFF-A278-50847E1F3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38" y="537260"/>
            <a:ext cx="10545517" cy="6200846"/>
          </a:xfrm>
          <a:prstGeom prst="rect">
            <a:avLst/>
          </a:prstGeom>
        </p:spPr>
      </p:pic>
    </p:spTree>
    <p:extLst>
      <p:ext uri="{BB962C8B-B14F-4D97-AF65-F5344CB8AC3E}">
        <p14:creationId xmlns:p14="http://schemas.microsoft.com/office/powerpoint/2010/main" val="1348907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close up of text on a white background&#10;&#10;Description generated with very high confidence">
            <a:extLst>
              <a:ext uri="{FF2B5EF4-FFF2-40B4-BE49-F238E27FC236}">
                <a16:creationId xmlns:a16="http://schemas.microsoft.com/office/drawing/2014/main" id="{E3CFEBCC-6C64-430F-8E35-0592A3698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989" y="537260"/>
            <a:ext cx="10579371" cy="6310861"/>
          </a:xfrm>
          <a:prstGeom prst="rect">
            <a:avLst/>
          </a:prstGeom>
        </p:spPr>
      </p:pic>
    </p:spTree>
    <p:extLst>
      <p:ext uri="{BB962C8B-B14F-4D97-AF65-F5344CB8AC3E}">
        <p14:creationId xmlns:p14="http://schemas.microsoft.com/office/powerpoint/2010/main" val="3808228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71678EAC-FE8B-439D-8F75-D28C54F01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21" y="558277"/>
            <a:ext cx="10724189" cy="6397248"/>
          </a:xfrm>
          <a:prstGeom prst="rect">
            <a:avLst/>
          </a:prstGeom>
        </p:spPr>
      </p:pic>
    </p:spTree>
    <p:extLst>
      <p:ext uri="{BB962C8B-B14F-4D97-AF65-F5344CB8AC3E}">
        <p14:creationId xmlns:p14="http://schemas.microsoft.com/office/powerpoint/2010/main" val="917494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text on a white background&#10;&#10;Description generated with high confidence">
            <a:extLst>
              <a:ext uri="{FF2B5EF4-FFF2-40B4-BE49-F238E27FC236}">
                <a16:creationId xmlns:a16="http://schemas.microsoft.com/office/drawing/2014/main" id="{7E8143C2-3059-43CD-A644-C07671D35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81" y="1337291"/>
            <a:ext cx="5462782" cy="4921018"/>
          </a:xfrm>
          <a:prstGeom prst="rect">
            <a:avLst/>
          </a:prstGeom>
        </p:spPr>
      </p:pic>
      <p:pic>
        <p:nvPicPr>
          <p:cNvPr id="13" name="Picture 12" descr="A close up of a map&#10;&#10;Description generated with high confidence">
            <a:extLst>
              <a:ext uri="{FF2B5EF4-FFF2-40B4-BE49-F238E27FC236}">
                <a16:creationId xmlns:a16="http://schemas.microsoft.com/office/drawing/2014/main" id="{6E7ADF1E-DB00-4D26-8A39-BA1A3EA53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163" y="3429000"/>
            <a:ext cx="6031560" cy="2457450"/>
          </a:xfrm>
          <a:prstGeom prst="rect">
            <a:avLst/>
          </a:prstGeom>
        </p:spPr>
      </p:pic>
    </p:spTree>
    <p:extLst>
      <p:ext uri="{BB962C8B-B14F-4D97-AF65-F5344CB8AC3E}">
        <p14:creationId xmlns:p14="http://schemas.microsoft.com/office/powerpoint/2010/main" val="394204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7" name="Straight Connector 1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517C32-6CD3-4477-8575-C78A98D81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3780" y="1977110"/>
            <a:ext cx="7009396" cy="3940231"/>
          </a:xfrm>
          <a:prstGeom prst="rect">
            <a:avLst/>
          </a:prstGeom>
        </p:spPr>
      </p:pic>
      <p:sp>
        <p:nvSpPr>
          <p:cNvPr id="10" name="Title 1">
            <a:extLst>
              <a:ext uri="{FF2B5EF4-FFF2-40B4-BE49-F238E27FC236}">
                <a16:creationId xmlns:a16="http://schemas.microsoft.com/office/drawing/2014/main" id="{EFDF5436-491B-447D-9A4C-F4FE3704FCA2}"/>
              </a:ext>
            </a:extLst>
          </p:cNvPr>
          <p:cNvSpPr txBox="1">
            <a:spLocks/>
          </p:cNvSpPr>
          <p:nvPr/>
        </p:nvSpPr>
        <p:spPr>
          <a:xfrm>
            <a:off x="2609262" y="570605"/>
            <a:ext cx="7505744" cy="7430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EE7822"/>
                </a:solidFill>
                <a:latin typeface="Montserrat" panose="00000500000000000000" pitchFamily="50" charset="0"/>
                <a:ea typeface="+mj-ea"/>
                <a:cs typeface="+mj-cs"/>
              </a:defRPr>
            </a:lvl1pPr>
          </a:lstStyle>
          <a:p>
            <a:r>
              <a:rPr lang="en-US" sz="44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t>Serverless Computing (FaaS)</a:t>
            </a:r>
          </a:p>
        </p:txBody>
      </p:sp>
      <p:cxnSp>
        <p:nvCxnSpPr>
          <p:cNvPr id="7" name="Straight Connector 6">
            <a:extLst>
              <a:ext uri="{FF2B5EF4-FFF2-40B4-BE49-F238E27FC236}">
                <a16:creationId xmlns:a16="http://schemas.microsoft.com/office/drawing/2014/main" id="{6CFDD5D5-9DA9-484C-99DE-A96D1BF3B494}"/>
              </a:ext>
            </a:extLst>
          </p:cNvPr>
          <p:cNvCxnSpPr>
            <a:cxnSpLocks/>
          </p:cNvCxnSpPr>
          <p:nvPr/>
        </p:nvCxnSpPr>
        <p:spPr>
          <a:xfrm flipH="1">
            <a:off x="3738202" y="1768934"/>
            <a:ext cx="2189" cy="4296586"/>
          </a:xfrm>
          <a:prstGeom prst="line">
            <a:avLst/>
          </a:prstGeom>
          <a:ln>
            <a:solidFill>
              <a:schemeClr val="bg1"/>
            </a:solidFill>
          </a:ln>
          <a:effectLst>
            <a:outerShdw blurRad="50800" dist="50800" dir="5400000" sx="1000" sy="1000" algn="ctr" rotWithShape="0">
              <a:schemeClr val="bg1"/>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03706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4D67F-5DC4-4303-AB16-2AB3FACD3452}"/>
              </a:ext>
            </a:extLst>
          </p:cNvPr>
          <p:cNvSpPr txBox="1">
            <a:spLocks/>
          </p:cNvSpPr>
          <p:nvPr/>
        </p:nvSpPr>
        <p:spPr>
          <a:xfrm>
            <a:off x="737542" y="1242161"/>
            <a:ext cx="7505744" cy="7430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EE7822"/>
                </a:solidFill>
                <a:latin typeface="Montserrat" panose="00000500000000000000" pitchFamily="50" charset="0"/>
                <a:ea typeface="+mj-ea"/>
                <a:cs typeface="+mj-cs"/>
              </a:defRPr>
            </a:lvl1pPr>
          </a:lstStyle>
          <a:p>
            <a:pPr algn="l"/>
            <a:r>
              <a:rPr lang="en-US" sz="3600" dirty="0">
                <a:solidFill>
                  <a:schemeClr val="bg1"/>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Segoe UI" panose="020B0502040204020203" pitchFamily="34" charset="0"/>
              </a:rPr>
              <a:t>Serverless Computing (FaaS)</a:t>
            </a:r>
          </a:p>
        </p:txBody>
      </p:sp>
      <p:sp>
        <p:nvSpPr>
          <p:cNvPr id="5" name="Rectangle 4">
            <a:extLst>
              <a:ext uri="{FF2B5EF4-FFF2-40B4-BE49-F238E27FC236}">
                <a16:creationId xmlns:a16="http://schemas.microsoft.com/office/drawing/2014/main" id="{C74EEF2B-81EF-4529-A0B5-F202629DA656}"/>
              </a:ext>
            </a:extLst>
          </p:cNvPr>
          <p:cNvSpPr/>
          <p:nvPr/>
        </p:nvSpPr>
        <p:spPr>
          <a:xfrm>
            <a:off x="365127" y="2099280"/>
            <a:ext cx="6630033" cy="2862322"/>
          </a:xfrm>
          <a:prstGeom prst="rect">
            <a:avLst/>
          </a:prstGeom>
        </p:spPr>
        <p:txBody>
          <a:bodyPr wrap="square">
            <a:spAutoFit/>
          </a:bodyPr>
          <a:lstStyle/>
          <a:p>
            <a:pPr marL="923571" lvl="1" indent="-457200" defTabSz="932742">
              <a:lnSpc>
                <a:spcPct val="150000"/>
              </a:lnSpc>
              <a:buFont typeface="Arial" panose="020B0604020202020204" pitchFamily="34" charset="0"/>
              <a:buChar char="•"/>
              <a:defRPr/>
            </a:pPr>
            <a:r>
              <a:rPr lang="en-US" sz="2400" dirty="0">
                <a:solidFill>
                  <a:schemeClr val="bg1"/>
                </a:solidFill>
                <a:latin typeface="Roboto" panose="02000000000000000000" pitchFamily="2" charset="0"/>
                <a:ea typeface="Roboto" panose="02000000000000000000" pitchFamily="2" charset="0"/>
                <a:cs typeface="Segoe UI" panose="020B0502040204020203" pitchFamily="34" charset="0"/>
              </a:rPr>
              <a:t>Function as a Service (</a:t>
            </a:r>
            <a:r>
              <a:rPr lang="en-US" sz="2400" dirty="0">
                <a:solidFill>
                  <a:schemeClr val="bg1"/>
                </a:solidFill>
                <a:latin typeface="Roboto" panose="02000000000000000000" pitchFamily="2" charset="0"/>
                <a:ea typeface="Roboto" panose="02000000000000000000" pitchFamily="2" charset="0"/>
                <a:cs typeface="Segoe UI Semilight" panose="020B0402040204020203" pitchFamily="34" charset="0"/>
              </a:rPr>
              <a:t>Azure Functions)</a:t>
            </a:r>
          </a:p>
          <a:p>
            <a:pPr marL="923571" lvl="1" indent="-457200" defTabSz="932742">
              <a:lnSpc>
                <a:spcPct val="150000"/>
              </a:lnSpc>
              <a:buFont typeface="Arial" panose="020B0604020202020204" pitchFamily="34" charset="0"/>
              <a:buChar char="•"/>
              <a:defRPr/>
            </a:pPr>
            <a:r>
              <a:rPr lang="en-US" sz="2400" dirty="0">
                <a:solidFill>
                  <a:schemeClr val="bg1"/>
                </a:solidFill>
                <a:latin typeface="Roboto" panose="02000000000000000000" pitchFamily="2" charset="0"/>
                <a:ea typeface="Roboto" panose="02000000000000000000" pitchFamily="2" charset="0"/>
                <a:cs typeface="Segoe UI Semilight" panose="020B0402040204020203" pitchFamily="34" charset="0"/>
              </a:rPr>
              <a:t>Platform to develop, run, and manage application</a:t>
            </a:r>
          </a:p>
          <a:p>
            <a:pPr marL="923571" lvl="1" indent="-457200" defTabSz="932742">
              <a:lnSpc>
                <a:spcPct val="150000"/>
              </a:lnSpc>
              <a:buFont typeface="Arial" panose="020B0604020202020204" pitchFamily="34" charset="0"/>
              <a:buChar char="•"/>
              <a:defRPr/>
            </a:pPr>
            <a:r>
              <a:rPr lang="en-US" sz="2400" dirty="0">
                <a:solidFill>
                  <a:schemeClr val="bg1"/>
                </a:solidFill>
                <a:latin typeface="Roboto" panose="02000000000000000000" pitchFamily="2" charset="0"/>
                <a:ea typeface="Roboto" panose="02000000000000000000" pitchFamily="2" charset="0"/>
                <a:cs typeface="Segoe UI Semilight" panose="020B0402040204020203" pitchFamily="34" charset="0"/>
              </a:rPr>
              <a:t>Without the complexity of building and maintaining the infrastructure </a:t>
            </a:r>
            <a:endParaRPr kumimoji="0" lang="en-US" sz="2400" b="0"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Segoe UI Semilight" panose="020B0402040204020203" pitchFamily="34" charset="0"/>
              <a:sym typeface="Wingdings" panose="05000000000000000000" pitchFamily="2" charset="2"/>
            </a:endParaRPr>
          </a:p>
        </p:txBody>
      </p:sp>
      <p:sp>
        <p:nvSpPr>
          <p:cNvPr id="7" name="Rectangle 6">
            <a:extLst>
              <a:ext uri="{FF2B5EF4-FFF2-40B4-BE49-F238E27FC236}">
                <a16:creationId xmlns:a16="http://schemas.microsoft.com/office/drawing/2014/main" id="{BA2237F1-5CE9-4B29-8448-1B7DECD6A2CA}"/>
              </a:ext>
            </a:extLst>
          </p:cNvPr>
          <p:cNvSpPr/>
          <p:nvPr/>
        </p:nvSpPr>
        <p:spPr>
          <a:xfrm>
            <a:off x="7464473" y="1243767"/>
            <a:ext cx="4180935" cy="4135953"/>
          </a:xfrm>
          <a:prstGeom prst="rect">
            <a:avLst/>
          </a:prstGeom>
          <a:solidFill>
            <a:schemeClr val="bg1">
              <a:alpha val="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DD610D-5016-4644-9CAD-FF488401F6D4}"/>
              </a:ext>
            </a:extLst>
          </p:cNvPr>
          <p:cNvSpPr/>
          <p:nvPr/>
        </p:nvSpPr>
        <p:spPr>
          <a:xfrm>
            <a:off x="7342553" y="1333906"/>
            <a:ext cx="4302855" cy="4216539"/>
          </a:xfrm>
          <a:prstGeom prst="rect">
            <a:avLst/>
          </a:prstGeom>
        </p:spPr>
        <p:txBody>
          <a:bodyPr wrap="square">
            <a:spAutoFit/>
          </a:bodyPr>
          <a:lstStyle/>
          <a:p>
            <a:pPr marL="466371" lvl="1" algn="ctr" defTabSz="932742">
              <a:lnSpc>
                <a:spcPct val="150000"/>
              </a:lnSpc>
              <a:defRPr/>
            </a:pPr>
            <a:r>
              <a:rPr kumimoji="0" lang="en-US" sz="2800" b="1" i="0"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sym typeface="Wingdings" panose="05000000000000000000" pitchFamily="2" charset="2"/>
              </a:rPr>
              <a:t>Similar Technologies</a:t>
            </a:r>
          </a:p>
          <a:p>
            <a:pPr marL="466371" marR="0" lvl="1" indent="0" algn="l" defTabSz="932742"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505050"/>
              </a:solidFill>
              <a:effectLst/>
              <a:uLnTx/>
              <a:uFillTx/>
              <a:latin typeface="Segoe UI Semilight"/>
              <a:ea typeface="+mn-ea"/>
              <a:cs typeface="+mn-cs"/>
              <a:sym typeface="Wingdings" panose="05000000000000000000" pitchFamily="2" charset="2"/>
            </a:endParaRPr>
          </a:p>
          <a:p>
            <a:pPr marL="923571" marR="0" lvl="1" indent="-457200" algn="l" defTabSz="932742"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schemeClr val="bg1"/>
                </a:solidFill>
                <a:latin typeface="Roboto" panose="02000000000000000000" pitchFamily="2" charset="0"/>
                <a:ea typeface="Roboto" panose="02000000000000000000" pitchFamily="2" charset="0"/>
                <a:sym typeface="Wingdings" panose="05000000000000000000" pitchFamily="2" charset="2"/>
              </a:rPr>
              <a:t>AWS Lambda</a:t>
            </a:r>
          </a:p>
          <a:p>
            <a:pPr marL="923571" marR="0" lvl="1" indent="-457200" algn="l" defTabSz="932742"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schemeClr val="bg1"/>
                </a:solidFill>
                <a:latin typeface="Roboto" panose="02000000000000000000" pitchFamily="2" charset="0"/>
                <a:ea typeface="Roboto" panose="02000000000000000000" pitchFamily="2" charset="0"/>
                <a:sym typeface="Wingdings" panose="05000000000000000000" pitchFamily="2" charset="2"/>
              </a:rPr>
              <a:t>Google Cloud Functions</a:t>
            </a:r>
          </a:p>
          <a:p>
            <a:pPr marL="923571" marR="0" lvl="1" indent="-457200" algn="l" defTabSz="932742"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schemeClr val="bg1"/>
                </a:solidFill>
                <a:latin typeface="Roboto" panose="02000000000000000000" pitchFamily="2" charset="0"/>
                <a:ea typeface="Roboto" panose="02000000000000000000" pitchFamily="2" charset="0"/>
                <a:sym typeface="Wingdings" panose="05000000000000000000" pitchFamily="2" charset="2"/>
              </a:rPr>
              <a:t>Open Whisk (IBM)</a:t>
            </a:r>
          </a:p>
          <a:p>
            <a:pPr marL="466371" marR="0" lvl="1" indent="0" algn="l" defTabSz="932742" rtl="0" eaLnBrk="1" fontAlgn="auto" latinLnBrk="0" hangingPunct="1">
              <a:lnSpc>
                <a:spcPct val="100000"/>
              </a:lnSpc>
              <a:spcBef>
                <a:spcPts val="0"/>
              </a:spcBef>
              <a:spcAft>
                <a:spcPts val="0"/>
              </a:spcAft>
              <a:buClrTx/>
              <a:buSzTx/>
              <a:buFontTx/>
              <a:buNone/>
              <a:tabLst/>
              <a:defRPr/>
            </a:pPr>
            <a:endParaRPr kumimoji="0" lang="en-US" sz="2500" b="1" i="0" u="none" strike="noStrike" kern="1200" cap="none" spc="0" normalizeH="0" baseline="0" noProof="0" dirty="0">
              <a:ln>
                <a:noFill/>
              </a:ln>
              <a:solidFill>
                <a:srgbClr val="505050"/>
              </a:solidFill>
              <a:effectLst/>
              <a:uLnTx/>
              <a:uFillTx/>
              <a:latin typeface="Segoe UI Semilight"/>
              <a:ea typeface="+mn-ea"/>
              <a:cs typeface="+mn-cs"/>
              <a:sym typeface="Wingdings" panose="05000000000000000000" pitchFamily="2" charset="2"/>
            </a:endParaRPr>
          </a:p>
          <a:p>
            <a:pPr marL="809271"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500" b="0" i="0" u="none" strike="noStrike" kern="1200" cap="none" spc="0" normalizeH="0" baseline="0" noProof="0" dirty="0">
              <a:ln>
                <a:noFill/>
              </a:ln>
              <a:solidFill>
                <a:srgbClr val="505050"/>
              </a:solidFill>
              <a:effectLst/>
              <a:uLnTx/>
              <a:uFillTx/>
              <a:latin typeface="Segoe UI Semilight"/>
              <a:ea typeface="+mn-ea"/>
              <a:cs typeface="+mn-cs"/>
              <a:sym typeface="Wingdings" panose="05000000000000000000" pitchFamily="2" charset="2"/>
            </a:endParaRPr>
          </a:p>
        </p:txBody>
      </p:sp>
    </p:spTree>
    <p:extLst>
      <p:ext uri="{BB962C8B-B14F-4D97-AF65-F5344CB8AC3E}">
        <p14:creationId xmlns:p14="http://schemas.microsoft.com/office/powerpoint/2010/main" val="4463417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14:bounceEnd="8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8"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12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2062</TotalTime>
  <Words>617</Words>
  <Application>Microsoft Office PowerPoint</Application>
  <PresentationFormat>Widescreen</PresentationFormat>
  <Paragraphs>164</Paragraphs>
  <Slides>30</Slides>
  <Notes>28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MS PGothic</vt:lpstr>
      <vt:lpstr>Arial</vt:lpstr>
      <vt:lpstr>Calibri</vt:lpstr>
      <vt:lpstr>Calibri Light</vt:lpstr>
      <vt:lpstr>Consolas</vt:lpstr>
      <vt:lpstr>Roboto</vt:lpstr>
      <vt:lpstr>Segoe UI</vt:lpstr>
      <vt:lpstr>Segoe UI Light</vt:lpstr>
      <vt:lpstr>Segoe UI Semibold</vt:lpstr>
      <vt:lpstr>Segoe UI Semilight</vt:lpstr>
      <vt:lpstr>Wingdings</vt:lpstr>
      <vt:lpstr>Office Theme</vt:lpstr>
      <vt:lpstr>2_STB Product Families 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Easy Hybrid Integration</vt:lpstr>
      <vt:lpstr>More Than 200 Connectors</vt:lpstr>
      <vt:lpstr>PowerPoint Presentation</vt:lpstr>
      <vt:lpstr>PowerPoint Presentation</vt:lpstr>
      <vt:lpstr>Connecting to APIs</vt:lpstr>
      <vt:lpstr>Logic App Designer</vt:lpstr>
      <vt:lpstr>Development with Visual Studio</vt:lpstr>
      <vt:lpstr>Integration with Visual Studio</vt:lpstr>
      <vt:lpstr>Development with Visual Studio</vt:lpstr>
      <vt:lpstr>Development with Visual Studio</vt:lpstr>
      <vt:lpstr>PowerPoint Presentation</vt:lpstr>
      <vt:lpstr>Demos </vt:lpstr>
      <vt:lpstr>Call to action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Raju Kumar</dc:creator>
  <cp:lastModifiedBy>Raju Kumar</cp:lastModifiedBy>
  <cp:revision>136</cp:revision>
  <dcterms:created xsi:type="dcterms:W3CDTF">2018-05-15T04:31:24Z</dcterms:created>
  <dcterms:modified xsi:type="dcterms:W3CDTF">2018-09-02T19:06:05Z</dcterms:modified>
</cp:coreProperties>
</file>